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62" r:id="rId3"/>
    <p:sldId id="260" r:id="rId4"/>
    <p:sldId id="256" r:id="rId5"/>
    <p:sldId id="257" r:id="rId6"/>
    <p:sldId id="266" r:id="rId7"/>
    <p:sldId id="270" r:id="rId8"/>
    <p:sldId id="268" r:id="rId9"/>
    <p:sldId id="271" r:id="rId10"/>
    <p:sldId id="269" r:id="rId11"/>
    <p:sldId id="258" r:id="rId12"/>
    <p:sldId id="263" r:id="rId13"/>
    <p:sldId id="265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 to Unifrog" id="{B2548BB7-58AD-4AC7-876B-30759B58E9FD}">
          <p14:sldIdLst>
            <p14:sldId id="262"/>
            <p14:sldId id="260"/>
            <p14:sldId id="256"/>
            <p14:sldId id="257"/>
            <p14:sldId id="266"/>
            <p14:sldId id="270"/>
            <p14:sldId id="268"/>
            <p14:sldId id="271"/>
            <p14:sldId id="269"/>
            <p14:sldId id="258"/>
          </p14:sldIdLst>
        </p14:section>
        <p14:section name="Help with sign in" id="{9FB4FADE-EAF5-4182-9F69-9F09605D5DA6}">
          <p14:sldIdLst>
            <p14:sldId id="263"/>
            <p14:sldId id="265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77114" autoAdjust="0"/>
  </p:normalViewPr>
  <p:slideViewPr>
    <p:cSldViewPr snapToGrid="0">
      <p:cViewPr varScale="1">
        <p:scale>
          <a:sx n="76" d="100"/>
          <a:sy n="76" d="100"/>
        </p:scale>
        <p:origin x="12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52151-B99B-4967-BDF5-E924EA6B5134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B7F82-0A1F-4828-8BE7-DC57AF044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038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u="sng" dirty="0"/>
              <a:t>Teachers’ notes</a:t>
            </a:r>
          </a:p>
          <a:p>
            <a:r>
              <a:rPr lang="en-GB" b="1" u="none" dirty="0"/>
              <a:t>Video – 13 minutes – Audio required</a:t>
            </a:r>
          </a:p>
          <a:p>
            <a:r>
              <a:rPr lang="en-GB" b="0" u="none" dirty="0"/>
              <a:t>Here’s a handy video taking KS4/Y10-11/S3-4 students on a tour of the platform! Holding Ctrl and clicking the image will take you to the Loom website to play the video.</a:t>
            </a:r>
          </a:p>
          <a:p>
            <a:endParaRPr lang="en-GB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783C2-D374-4D3E-B226-113E1372D74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185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This will be in the information sent out before Christmas too.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0910B0-E52A-4917-B1EF-7E86FF0135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8531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7" name="Google Shape;1807;p1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i="0" dirty="0"/>
          </a:p>
        </p:txBody>
      </p:sp>
      <p:sp>
        <p:nvSpPr>
          <p:cNvPr id="1808" name="Google Shape;1808;p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8985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Google Shape;1826;p1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27" name="Google Shape;1827;p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133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DDF1-95D9-4999-AE50-CC275D9DB4E5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BF59-8103-41F1-AC82-B097AF9B8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365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DDF1-95D9-4999-AE50-CC275D9DB4E5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BF59-8103-41F1-AC82-B097AF9B8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241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DDF1-95D9-4999-AE50-CC275D9DB4E5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BF59-8103-41F1-AC82-B097AF9B8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689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07BD47-8DF1-4547-B6F5-8DA5B46A9D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4CA721-C6F3-4755-BA97-EEEA23D89C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7F020C-C5B7-44BB-5131-E0CD91237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Garamond" panose="020204040303010108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93C153-033B-B1C1-66B3-C26D2528C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FB4A-C5AE-4DE8-A3A5-46180AC06A66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FE73C-C2A6-AA43-CD3E-961065A98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AE80A-7479-7291-5CD1-4BA05FC8B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65E6C-0C5A-4C33-8AC0-1CBCDEB2D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632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8F733-E004-A1CC-D2D8-0A16DE5CA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EF8DE-5175-9EC0-ABA6-826B35C5E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A97BE-AE40-FE77-C8E5-2FF01F178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FB4A-C5AE-4DE8-A3A5-46180AC06A66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878A6-9D7B-1179-3323-B2006F702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8731F-3A50-5776-B26E-4983BD016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65E6C-0C5A-4C33-8AC0-1CBCDEB2D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058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66E46-8928-A1CE-785A-DF4B084C1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9A0AAD-4272-5648-A3AD-0EB32EE12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F7464-1246-FC88-18E6-2A093B02B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FB4A-C5AE-4DE8-A3A5-46180AC06A66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E4D81-64CF-982C-67B9-7DB7DB4C2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3078F-1E5C-BC6D-4486-859A307C2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65E6C-0C5A-4C33-8AC0-1CBCDEB2D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968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7F858-028C-288F-8504-C64D2C870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9EF4F-F884-149F-32C3-42A2EC46B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B67901-920F-D3B9-DEE4-4D3A3A84F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CB80EB-726B-755B-412B-AE859797A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FB4A-C5AE-4DE8-A3A5-46180AC06A66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BA7C87-C457-E342-3107-B3BB3D483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8D742A-5DCB-8772-84D8-379DB1D78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65E6C-0C5A-4C33-8AC0-1CBCDEB2D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317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81110-9668-46F5-F656-23B7945C1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8F5F2-335C-4530-E3EF-24EC9AAA2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1DCA1-0B1D-5F4B-8ADA-4535055D6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0AD1FC-55C7-659B-7D80-934175C174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D7B193-C191-7CA9-9468-3DA760AD4B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6FC38A-9898-CE2D-4126-1FA8F3269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FB4A-C5AE-4DE8-A3A5-46180AC06A66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B92BCB-2703-A44C-90BF-FC99D2386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2FDA87-4898-F10E-13E0-7D8336660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65E6C-0C5A-4C33-8AC0-1CBCDEB2D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363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328C9-5623-677D-7D97-D6944DF0E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867CA5-E196-E89C-296D-3B90280E4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FB4A-C5AE-4DE8-A3A5-46180AC06A66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D346A9-F984-911F-0D91-3C79046F3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D7AA5-B0CB-C190-D26D-B2BA7CE00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65E6C-0C5A-4C33-8AC0-1CBCDEB2D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7748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E0B28F-DA51-C975-603C-3DCBC1E1B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FB4A-C5AE-4DE8-A3A5-46180AC06A66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9476F1-0FAE-B208-E548-86181078C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F09B76-A903-9CDB-6319-0783F6414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65E6C-0C5A-4C33-8AC0-1CBCDEB2D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433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D4FDC-F478-E044-4468-D985DFFFD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3D3CF-301B-0AA3-D125-EB30CBCA1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6BC92F-0BCA-C78B-7307-FD77EC9177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88FEE0-38A9-59A0-738E-74DDFAFE7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FB4A-C5AE-4DE8-A3A5-46180AC06A66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A8FEEE-E9B6-5CDB-058F-51CC38A6C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927AF1-D07B-B90A-C14F-631F546D3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65E6C-0C5A-4C33-8AC0-1CBCDEB2D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917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DDF1-95D9-4999-AE50-CC275D9DB4E5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BF59-8103-41F1-AC82-B097AF9B8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282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F335-661A-8DAD-20CB-E2C3D0A5B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376A79-6186-5F6A-6328-FBB2D47FE7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A4FDD7-909D-1426-4628-7695B11F96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42387A-53EB-0CAC-46B0-43130CEF7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FB4A-C5AE-4DE8-A3A5-46180AC06A66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1FE877-9B5F-C222-B1B0-DB1FA602A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5E8D52-74CC-BC57-FF56-B53F8AEEA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65E6C-0C5A-4C33-8AC0-1CBCDEB2D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3734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F197C-03A9-AA95-2488-72DBBFEFC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C4FDB-73FB-03C3-37F3-68D1FDFF5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FB03C-9BBA-A014-E387-093F89F3A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FB4A-C5AE-4DE8-A3A5-46180AC06A66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474DA-FDC3-02F0-D8BF-6C3F4AE13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CAA12-8A47-81B6-8432-949A06D3D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65E6C-0C5A-4C33-8AC0-1CBCDEB2D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0487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6E4095-AB1C-C33A-6495-1AF913665E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74B775-B1C4-97A5-4EB3-59A2D2CF15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8E7CA-13E2-600F-B6AB-18ADBCF5A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FB4A-C5AE-4DE8-A3A5-46180AC06A66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739EF-2DC7-BBE7-0FEE-1A8357BD4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DAA8D-2905-19A7-A99F-A450BCCDE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65E6C-0C5A-4C33-8AC0-1CBCDEB2D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630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DDF1-95D9-4999-AE50-CC275D9DB4E5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BF59-8103-41F1-AC82-B097AF9B8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960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DDF1-95D9-4999-AE50-CC275D9DB4E5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BF59-8103-41F1-AC82-B097AF9B8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10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DDF1-95D9-4999-AE50-CC275D9DB4E5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BF59-8103-41F1-AC82-B097AF9B8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350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DDF1-95D9-4999-AE50-CC275D9DB4E5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BF59-8103-41F1-AC82-B097AF9B8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365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DDF1-95D9-4999-AE50-CC275D9DB4E5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BF59-8103-41F1-AC82-B097AF9B8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191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DDF1-95D9-4999-AE50-CC275D9DB4E5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BF59-8103-41F1-AC82-B097AF9B8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72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DDF1-95D9-4999-AE50-CC275D9DB4E5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BF59-8103-41F1-AC82-B097AF9B8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025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4DDF1-95D9-4999-AE50-CC275D9DB4E5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6BF59-8103-41F1-AC82-B097AF9B8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111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4E474A-F2CB-9700-1905-4C5F4AF27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9E986A-A27A-ECD5-1746-0E8AE55CC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9EC83-4498-E774-BE73-7966572993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FFB4A-C5AE-4DE8-A3A5-46180AC06A66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2C3C3-E94E-9C7A-0D64-ACF9CB2231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104E2-042E-DC15-84C7-733BEB0F53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65E6C-0C5A-4C33-8AC0-1CBCDEB2D5F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28DAAD-4F2E-4B65-BAD6-F94A26712F9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4706112"/>
            <a:ext cx="12192000" cy="215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48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>
              <a:lumMod val="50000"/>
            </a:schemeClr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50000"/>
            </a:schemeClr>
          </a:solidFill>
          <a:latin typeface="Garamond" panose="020204040303010108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50000"/>
            </a:schemeClr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om.com/share/32912a39957a4d57ab48f394c4142aa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frog.org/sign-i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10563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ysClr val="windowText" lastClr="000000"/>
                </a:solidFill>
                <a:latin typeface="Open sans" panose="020B0606030504020204"/>
              </a:rPr>
              <a:t>VIDEO - Introduction to Unifrog for Y10-11 / S3-4</a:t>
            </a:r>
            <a:endParaRPr lang="en-GB" sz="3200" dirty="0">
              <a:solidFill>
                <a:sysClr val="windowText" lastClr="000000"/>
              </a:solidFill>
              <a:latin typeface="Open sans" panose="020B0606030504020204"/>
            </a:endParaRPr>
          </a:p>
        </p:txBody>
      </p:sp>
      <p:pic>
        <p:nvPicPr>
          <p:cNvPr id="8" name="Picture 7">
            <a:hlinkClick r:id="rId3"/>
            <a:extLst>
              <a:ext uri="{FF2B5EF4-FFF2-40B4-BE49-F238E27FC236}">
                <a16:creationId xmlns:a16="http://schemas.microsoft.com/office/drawing/2014/main" id="{5D16323F-EB57-412B-8992-0BE51341DB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9228" y="1650824"/>
            <a:ext cx="7831943" cy="42266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92369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0" y="365125"/>
            <a:ext cx="4495800" cy="1325563"/>
          </a:xfrm>
        </p:spPr>
        <p:txBody>
          <a:bodyPr/>
          <a:lstStyle/>
          <a:p>
            <a:r>
              <a:rPr lang="en-GB" dirty="0"/>
              <a:t>Back to Unifrog…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87" t="19010" r="6459" b="32682"/>
          <a:stretch/>
        </p:blipFill>
        <p:spPr>
          <a:xfrm>
            <a:off x="114300" y="0"/>
            <a:ext cx="6540500" cy="27668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875" t="16275" r="8230" b="26003"/>
          <a:stretch/>
        </p:blipFill>
        <p:spPr>
          <a:xfrm>
            <a:off x="0" y="2596937"/>
            <a:ext cx="6985000" cy="35879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5900" y="1825625"/>
            <a:ext cx="6057900" cy="4351338"/>
          </a:xfrm>
        </p:spPr>
        <p:txBody>
          <a:bodyPr/>
          <a:lstStyle/>
          <a:p>
            <a:r>
              <a:rPr lang="en-GB" dirty="0"/>
              <a:t>These are the other sections of Unifrog. </a:t>
            </a:r>
          </a:p>
          <a:p>
            <a:pPr marL="0" indent="0">
              <a:buNone/>
            </a:pPr>
            <a:r>
              <a:rPr lang="en-GB" dirty="0"/>
              <a:t>You don’t need them for Work Experience but they might help you in the future thinking about your next steps. </a:t>
            </a:r>
          </a:p>
        </p:txBody>
      </p:sp>
    </p:spTree>
    <p:extLst>
      <p:ext uri="{BB962C8B-B14F-4D97-AF65-F5344CB8AC3E}">
        <p14:creationId xmlns:p14="http://schemas.microsoft.com/office/powerpoint/2010/main" val="3491838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" name="Google Shape;1811;p222"/>
          <p:cNvSpPr txBox="1"/>
          <p:nvPr/>
        </p:nvSpPr>
        <p:spPr>
          <a:xfrm>
            <a:off x="7936089" y="794371"/>
            <a:ext cx="3443111" cy="5314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A link has been sent to your school email address (please check your junk/spam mailboxes). </a:t>
            </a:r>
          </a:p>
          <a:p>
            <a:pPr>
              <a:lnSpc>
                <a:spcPct val="150000"/>
              </a:lnSpc>
            </a:pPr>
            <a:endParaRPr lang="en-GB" sz="20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Click the link and follow the instructions.</a:t>
            </a:r>
            <a:endParaRPr lang="en-US" sz="20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en-GB" sz="2000" dirty="0" err="1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reate</a:t>
            </a:r>
            <a:r>
              <a:rPr lang="en-GB" sz="20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a memorable password</a:t>
            </a:r>
            <a:r>
              <a:rPr lang="en-US" sz="20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en-GB" sz="2000" u="sng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make a note of your password!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992A30-896F-4BD4-8415-DC6C0522F712}"/>
              </a:ext>
            </a:extLst>
          </p:cNvPr>
          <p:cNvSpPr txBox="1"/>
          <p:nvPr/>
        </p:nvSpPr>
        <p:spPr>
          <a:xfrm>
            <a:off x="179294" y="430306"/>
            <a:ext cx="8230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Open Sans" panose="020B0606030504020204"/>
              </a:rPr>
              <a:t>Creating your account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A745DF-85B8-4DB9-9D3E-A951E4C7EF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39" r="10823" b="26316"/>
          <a:stretch/>
        </p:blipFill>
        <p:spPr>
          <a:xfrm>
            <a:off x="605712" y="1830163"/>
            <a:ext cx="6836225" cy="27858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D92C4B-1FDF-4E31-8405-7302D0BE1B45}"/>
              </a:ext>
            </a:extLst>
          </p:cNvPr>
          <p:cNvSpPr txBox="1"/>
          <p:nvPr/>
        </p:nvSpPr>
        <p:spPr>
          <a:xfrm flipV="1">
            <a:off x="605712" y="2350816"/>
            <a:ext cx="3514732" cy="2265211"/>
          </a:xfrm>
          <a:prstGeom prst="rect">
            <a:avLst/>
          </a:prstGeom>
          <a:noFill/>
          <a:ln w="57150">
            <a:solidFill>
              <a:srgbClr val="3DCB9A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4234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p224"/>
          <p:cNvSpPr/>
          <p:nvPr/>
        </p:nvSpPr>
        <p:spPr>
          <a:xfrm>
            <a:off x="265990" y="433624"/>
            <a:ext cx="1121968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Cant find the email - Access your accounts</a:t>
            </a:r>
            <a:endParaRPr sz="3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34" name="Google Shape;1834;p224"/>
          <p:cNvSpPr/>
          <p:nvPr/>
        </p:nvSpPr>
        <p:spPr>
          <a:xfrm>
            <a:off x="8571359" y="1408460"/>
            <a:ext cx="3383578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Follow the instructions as if you have forgotten your password - </a:t>
            </a:r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hit the link to reset.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Now check your </a:t>
            </a:r>
            <a:r>
              <a:rPr lang="en-GB" sz="20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school email address (please check your junk/spam mailboxes).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DFE0EF9-6F6C-4A3F-B258-E782E4337ABC}"/>
              </a:ext>
            </a:extLst>
          </p:cNvPr>
          <p:cNvGrpSpPr/>
          <p:nvPr/>
        </p:nvGrpSpPr>
        <p:grpSpPr>
          <a:xfrm>
            <a:off x="642287" y="1860162"/>
            <a:ext cx="7424276" cy="3231804"/>
            <a:chOff x="642287" y="1860162"/>
            <a:chExt cx="7424276" cy="323180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2695CFD-9A17-4AFE-901B-A29D65A04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287" y="1881182"/>
              <a:ext cx="7424276" cy="321078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371B00A-F592-4171-BC2E-160E792914FB}"/>
                </a:ext>
              </a:extLst>
            </p:cNvPr>
            <p:cNvSpPr txBox="1"/>
            <p:nvPr/>
          </p:nvSpPr>
          <p:spPr>
            <a:xfrm flipV="1">
              <a:off x="732249" y="4592600"/>
              <a:ext cx="2189628" cy="467835"/>
            </a:xfrm>
            <a:prstGeom prst="rect">
              <a:avLst/>
            </a:prstGeom>
            <a:noFill/>
            <a:ln w="57150">
              <a:solidFill>
                <a:srgbClr val="3DCB9A"/>
              </a:solidFill>
            </a:ln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2DEF001-973A-4F0F-8A7F-41EE21E93999}"/>
                </a:ext>
              </a:extLst>
            </p:cNvPr>
            <p:cNvSpPr txBox="1"/>
            <p:nvPr/>
          </p:nvSpPr>
          <p:spPr>
            <a:xfrm flipV="1">
              <a:off x="7336827" y="1860162"/>
              <a:ext cx="729736" cy="467834"/>
            </a:xfrm>
            <a:prstGeom prst="rect">
              <a:avLst/>
            </a:prstGeom>
            <a:noFill/>
            <a:ln w="57150">
              <a:solidFill>
                <a:srgbClr val="3DCB9A"/>
              </a:solidFill>
            </a:ln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030410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 to </a:t>
            </a:r>
            <a:r>
              <a:rPr lang="en-GB" dirty="0" err="1" smtClean="0"/>
              <a:t>Unifrog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9600" dirty="0">
                <a:hlinkClick r:id="rId2"/>
              </a:rPr>
              <a:t>Sign In - </a:t>
            </a:r>
            <a:r>
              <a:rPr lang="en-GB" sz="9600" dirty="0" err="1">
                <a:hlinkClick r:id="rId2"/>
              </a:rPr>
              <a:t>Unifrog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2317766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647700"/>
            <a:ext cx="3506924" cy="5867399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The opening page of Unifrog after you sign in. </a:t>
            </a:r>
          </a:p>
          <a:p>
            <a:endParaRPr lang="en-GB" dirty="0"/>
          </a:p>
          <a:p>
            <a:r>
              <a:rPr lang="en-GB" dirty="0"/>
              <a:t>For work experience we are not looking at the % it uses here. </a:t>
            </a:r>
          </a:p>
          <a:p>
            <a:endParaRPr lang="en-GB" dirty="0"/>
          </a:p>
          <a:p>
            <a:r>
              <a:rPr lang="en-GB" dirty="0"/>
              <a:t>You increase this my completing the different tasks and quizzes. </a:t>
            </a:r>
          </a:p>
          <a:p>
            <a:endParaRPr lang="en-GB" dirty="0"/>
          </a:p>
          <a:p>
            <a:r>
              <a:rPr lang="en-GB" dirty="0"/>
              <a:t>Work Experience is just one part of that.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 algn="ctr">
              <a:buNone/>
            </a:pPr>
            <a:r>
              <a:rPr lang="en-GB" dirty="0"/>
              <a:t>SCROLL DOWN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53" t="16666" r="4687" b="6901"/>
          <a:stretch/>
        </p:blipFill>
        <p:spPr>
          <a:xfrm>
            <a:off x="3926024" y="952499"/>
            <a:ext cx="8079277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92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87" t="11718" r="6145" b="42123"/>
          <a:stretch/>
        </p:blipFill>
        <p:spPr>
          <a:xfrm>
            <a:off x="127000" y="94413"/>
            <a:ext cx="8813800" cy="35504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68700" y="2105085"/>
            <a:ext cx="7315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To help you decide what you might like to do for work experience or even after Highfields complete the quizzes to build up a profile of who you are.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Do this after you have looked at the ‘Placements’ tool. </a:t>
            </a:r>
          </a:p>
          <a:p>
            <a:endParaRPr lang="en-GB" sz="3200" dirty="0"/>
          </a:p>
          <a:p>
            <a:pPr algn="ctr"/>
            <a:r>
              <a:rPr lang="en-GB" sz="3200" dirty="0"/>
              <a:t>SCROLL DOWN </a:t>
            </a:r>
          </a:p>
        </p:txBody>
      </p:sp>
    </p:spTree>
    <p:extLst>
      <p:ext uri="{BB962C8B-B14F-4D97-AF65-F5344CB8AC3E}">
        <p14:creationId xmlns:p14="http://schemas.microsoft.com/office/powerpoint/2010/main" val="3045745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08" t="16667" r="6250" b="16146"/>
          <a:stretch/>
        </p:blipFill>
        <p:spPr>
          <a:xfrm>
            <a:off x="114300" y="152400"/>
            <a:ext cx="11099800" cy="6553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4600" y="4597399"/>
            <a:ext cx="7569200" cy="201930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When you reach the ‘Exploring Pathways’ section. STOP. </a:t>
            </a:r>
          </a:p>
          <a:p>
            <a:pPr marL="0" indent="0">
              <a:buNone/>
            </a:pPr>
            <a:r>
              <a:rPr lang="en-GB" dirty="0"/>
              <a:t>HERE is the placements tool. </a:t>
            </a:r>
          </a:p>
          <a:p>
            <a:pPr marL="0" indent="0">
              <a:buNone/>
            </a:pPr>
            <a:r>
              <a:rPr lang="en-GB" dirty="0"/>
              <a:t>Click go to tool…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88CEE36-0C06-4165-A156-46BDD32848FF}"/>
              </a:ext>
            </a:extLst>
          </p:cNvPr>
          <p:cNvSpPr/>
          <p:nvPr/>
        </p:nvSpPr>
        <p:spPr>
          <a:xfrm>
            <a:off x="0" y="4330699"/>
            <a:ext cx="3390900" cy="237490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762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11035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B2DA7-E562-4F0E-ACBA-9801016B5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111125"/>
            <a:ext cx="10515600" cy="1325563"/>
          </a:xfrm>
        </p:spPr>
        <p:txBody>
          <a:bodyPr/>
          <a:lstStyle/>
          <a:p>
            <a:r>
              <a:rPr lang="en-GB" dirty="0"/>
              <a:t>Adding a placement -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16650-0C56-4819-BA27-AE57C137A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00" y="1253331"/>
            <a:ext cx="4660900" cy="4351338"/>
          </a:xfrm>
        </p:spPr>
        <p:txBody>
          <a:bodyPr>
            <a:normAutofit/>
          </a:bodyPr>
          <a:lstStyle/>
          <a:p>
            <a:r>
              <a:rPr lang="en-GB" dirty="0"/>
              <a:t>Here is where you start the work experience process on Unifrog. </a:t>
            </a:r>
          </a:p>
          <a:p>
            <a:r>
              <a:rPr lang="en-GB" dirty="0"/>
              <a:t>There are videos to help you and give you advice here if you need. </a:t>
            </a:r>
          </a:p>
          <a:p>
            <a:endParaRPr lang="en-GB" dirty="0"/>
          </a:p>
          <a:p>
            <a:r>
              <a:rPr lang="en-GB" dirty="0"/>
              <a:t>Click ‘+Add new placement’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B5EF7B-D1F3-45AB-BAAE-B50AE2DC60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6" t="7037" r="6741" b="6666"/>
          <a:stretch/>
        </p:blipFill>
        <p:spPr>
          <a:xfrm>
            <a:off x="5181600" y="1325563"/>
            <a:ext cx="6392188" cy="48514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553200" y="2545556"/>
            <a:ext cx="1917700" cy="685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738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E1835-037F-48E1-AB13-1C4381AE9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60800" cy="1325563"/>
          </a:xfrm>
        </p:spPr>
        <p:txBody>
          <a:bodyPr/>
          <a:lstStyle/>
          <a:p>
            <a:r>
              <a:rPr lang="en-GB" dirty="0"/>
              <a:t>Adding details -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1D837-5431-4222-8A44-A16669D5C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492500" cy="4351338"/>
          </a:xfrm>
        </p:spPr>
        <p:txBody>
          <a:bodyPr>
            <a:normAutofit fontScale="92500"/>
          </a:bodyPr>
          <a:lstStyle/>
          <a:p>
            <a:r>
              <a:rPr lang="en-GB" dirty="0"/>
              <a:t>Here you can see the information you will need to add once you have agreed with the employer that you can complete your work experience with them. </a:t>
            </a:r>
          </a:p>
          <a:p>
            <a:r>
              <a:rPr lang="en-GB" dirty="0"/>
              <a:t>This is listed on the next slide too. (and in your booklet you were given, and on SMH)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564A12-B2B1-4561-8E79-4262084AC8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11667" r="13259" b="5324"/>
          <a:stretch/>
        </p:blipFill>
        <p:spPr>
          <a:xfrm>
            <a:off x="4699000" y="484188"/>
            <a:ext cx="7200900" cy="569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017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384" y="0"/>
            <a:ext cx="11578442" cy="1325563"/>
          </a:xfrm>
        </p:spPr>
        <p:txBody>
          <a:bodyPr>
            <a:normAutofit/>
          </a:bodyPr>
          <a:lstStyle/>
          <a:p>
            <a:r>
              <a:rPr lang="en-GB" sz="4000" dirty="0"/>
              <a:t>Checklist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384" y="1148731"/>
            <a:ext cx="11578442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Blip>
                <a:blip r:embed="rId3"/>
              </a:buBlip>
            </a:pPr>
            <a:r>
              <a:rPr lang="en-GB" dirty="0">
                <a:solidFill>
                  <a:schemeClr val="tx1"/>
                </a:solidFill>
                <a:latin typeface="Garamond"/>
              </a:rPr>
              <a:t>Do they have </a:t>
            </a:r>
            <a:r>
              <a:rPr lang="en-GB" b="1" dirty="0">
                <a:solidFill>
                  <a:schemeClr val="tx1"/>
                </a:solidFill>
                <a:latin typeface="Garamond"/>
              </a:rPr>
              <a:t>employer liability insurance</a:t>
            </a:r>
          </a:p>
          <a:p>
            <a:pPr>
              <a:buBlip>
                <a:blip r:embed="rId3"/>
              </a:buBlip>
            </a:pPr>
            <a:r>
              <a:rPr lang="en-GB" dirty="0">
                <a:solidFill>
                  <a:schemeClr val="tx1"/>
                </a:solidFill>
              </a:rPr>
              <a:t>Will the placement be in person or virtual </a:t>
            </a:r>
          </a:p>
          <a:p>
            <a:pPr>
              <a:buBlip>
                <a:blip r:embed="rId3"/>
              </a:buBlip>
            </a:pPr>
            <a:r>
              <a:rPr lang="en-GB" dirty="0">
                <a:solidFill>
                  <a:schemeClr val="tx1"/>
                </a:solidFill>
              </a:rPr>
              <a:t>The name of the Company/ Business </a:t>
            </a:r>
          </a:p>
          <a:p>
            <a:pPr>
              <a:buBlip>
                <a:blip r:embed="rId3"/>
              </a:buBlip>
            </a:pPr>
            <a:r>
              <a:rPr lang="en-GB" dirty="0">
                <a:solidFill>
                  <a:schemeClr val="tx1"/>
                </a:solidFill>
              </a:rPr>
              <a:t>The start and end dates you will be there</a:t>
            </a:r>
          </a:p>
          <a:p>
            <a:pPr>
              <a:buBlip>
                <a:blip r:embed="rId3"/>
              </a:buBlip>
            </a:pPr>
            <a:r>
              <a:rPr lang="en-GB" dirty="0">
                <a:solidFill>
                  <a:schemeClr val="tx1"/>
                </a:solidFill>
              </a:rPr>
              <a:t>The time of day/work hours you will be there</a:t>
            </a:r>
          </a:p>
          <a:p>
            <a:pPr>
              <a:buBlip>
                <a:blip r:embed="rId3"/>
              </a:buBlip>
            </a:pPr>
            <a:r>
              <a:rPr lang="en-GB" dirty="0">
                <a:solidFill>
                  <a:schemeClr val="tx1"/>
                </a:solidFill>
              </a:rPr>
              <a:t>The address of where you will be working</a:t>
            </a:r>
          </a:p>
          <a:p>
            <a:pPr>
              <a:buBlip>
                <a:blip r:embed="rId3"/>
              </a:buBlip>
            </a:pPr>
            <a:r>
              <a:rPr lang="en-GB" dirty="0">
                <a:solidFill>
                  <a:schemeClr val="tx1"/>
                </a:solidFill>
              </a:rPr>
              <a:t>The name of the person at the company who will lead your placement (who should school talk to) </a:t>
            </a:r>
          </a:p>
          <a:p>
            <a:pPr>
              <a:buBlip>
                <a:blip r:embed="rId3"/>
              </a:buBlip>
            </a:pPr>
            <a:r>
              <a:rPr lang="en-GB" dirty="0">
                <a:solidFill>
                  <a:schemeClr val="tx1"/>
                </a:solidFill>
              </a:rPr>
              <a:t>Their contact email</a:t>
            </a:r>
          </a:p>
          <a:p>
            <a:pPr>
              <a:buBlip>
                <a:blip r:embed="rId3"/>
              </a:buBlip>
            </a:pPr>
            <a:r>
              <a:rPr lang="en-GB" dirty="0">
                <a:solidFill>
                  <a:schemeClr val="tx1"/>
                </a:solidFill>
              </a:rPr>
              <a:t>Their contact number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911439" y="423768"/>
            <a:ext cx="486486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– 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information you need from the company/ employer for the initial form  </a:t>
            </a:r>
          </a:p>
        </p:txBody>
      </p:sp>
    </p:spTree>
    <p:extLst>
      <p:ext uri="{BB962C8B-B14F-4D97-AF65-F5344CB8AC3E}">
        <p14:creationId xmlns:p14="http://schemas.microsoft.com/office/powerpoint/2010/main" val="1217094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7EAA5-664C-4DFF-9292-F978321AC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8800" y="215900"/>
            <a:ext cx="3175000" cy="5961063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Make sure you fill these details in correctly. 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This is the email that the next form will be sent to. 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It must be to the company or employer you will work for.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4077AC-5EA7-44DF-A92C-44AFEA0410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70" t="12963" r="15482" b="5324"/>
          <a:stretch/>
        </p:blipFill>
        <p:spPr>
          <a:xfrm>
            <a:off x="0" y="33504"/>
            <a:ext cx="8089900" cy="659827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45EBB8A-0C1C-4FEA-87AA-634F6E6C533F}"/>
              </a:ext>
            </a:extLst>
          </p:cNvPr>
          <p:cNvCxnSpPr/>
          <p:nvPr/>
        </p:nvCxnSpPr>
        <p:spPr>
          <a:xfrm flipH="1">
            <a:off x="2438400" y="2870200"/>
            <a:ext cx="5816600" cy="254000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328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30" y="230948"/>
            <a:ext cx="2059379" cy="5255452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chemeClr val="tx1"/>
                </a:solidFill>
              </a:rPr>
              <a:t>You need to make sure you are completing steps 1 and 2 now. Some companies are already full.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564362"/>
              </p:ext>
            </p:extLst>
          </p:nvPr>
        </p:nvGraphicFramePr>
        <p:xfrm>
          <a:off x="2327563" y="230948"/>
          <a:ext cx="9658363" cy="5366014"/>
        </p:xfrm>
        <a:graphic>
          <a:graphicData uri="http://schemas.openxmlformats.org/drawingml/2006/table">
            <a:tbl>
              <a:tblPr/>
              <a:tblGrid>
                <a:gridCol w="3619856">
                  <a:extLst>
                    <a:ext uri="{9D8B030D-6E8A-4147-A177-3AD203B41FA5}">
                      <a16:colId xmlns:a16="http://schemas.microsoft.com/office/drawing/2014/main" val="4160768200"/>
                    </a:ext>
                  </a:extLst>
                </a:gridCol>
                <a:gridCol w="6038507">
                  <a:extLst>
                    <a:ext uri="{9D8B030D-6E8A-4147-A177-3AD203B41FA5}">
                      <a16:colId xmlns:a16="http://schemas.microsoft.com/office/drawing/2014/main" val="2948550014"/>
                    </a:ext>
                  </a:extLst>
                </a:gridCol>
              </a:tblGrid>
              <a:tr h="666571"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dirty="0">
                          <a:effectLst/>
                        </a:rPr>
                        <a:t>Action </a:t>
                      </a:r>
                    </a:p>
                  </a:txBody>
                  <a:tcPr marL="21123" marR="21123" marT="10562" marB="105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GB" sz="2400" dirty="0">
                          <a:effectLst/>
                        </a:rPr>
                        <a:t>Researching, contacting</a:t>
                      </a:r>
                      <a:r>
                        <a:rPr lang="en-GB" sz="2400" baseline="0" dirty="0">
                          <a:effectLst/>
                        </a:rPr>
                        <a:t> and agreeing a placement can take a bit of time. Make sure you start early to get the best chance of securing a placement you would choose! </a:t>
                      </a:r>
                      <a:endParaRPr lang="en-GB" sz="2400" dirty="0">
                        <a:effectLst/>
                      </a:endParaRPr>
                    </a:p>
                  </a:txBody>
                  <a:tcPr marL="21123" marR="21123" marT="10562" marB="105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5228258"/>
                  </a:ext>
                </a:extLst>
              </a:tr>
              <a:tr h="783630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0" dirty="0">
                          <a:effectLst/>
                        </a:rPr>
                        <a:t>1.</a:t>
                      </a:r>
                      <a:r>
                        <a:rPr lang="en-GB" sz="1800" b="0" baseline="0" dirty="0">
                          <a:effectLst/>
                        </a:rPr>
                        <a:t> </a:t>
                      </a:r>
                      <a:r>
                        <a:rPr lang="en-GB" sz="1800" b="0" dirty="0">
                          <a:effectLst/>
                        </a:rPr>
                        <a:t>Find</a:t>
                      </a:r>
                      <a:r>
                        <a:rPr lang="en-GB" sz="1800" b="0" baseline="0" dirty="0">
                          <a:effectLst/>
                        </a:rPr>
                        <a:t> and agree a placement with an employer</a:t>
                      </a:r>
                      <a:endParaRPr lang="en-GB" sz="1800" b="0" dirty="0">
                        <a:effectLst/>
                      </a:endParaRPr>
                    </a:p>
                  </a:txBody>
                  <a:tcPr marL="21123" marR="21123" marT="10562" marB="105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en-GB" sz="2400" dirty="0">
                        <a:effectLst/>
                      </a:endParaRPr>
                    </a:p>
                  </a:txBody>
                  <a:tcPr marL="21123" marR="21123" marT="10562" marB="105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8620378"/>
                  </a:ext>
                </a:extLst>
              </a:tr>
              <a:tr h="735421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0" dirty="0">
                          <a:effectLst/>
                        </a:rPr>
                        <a:t>2. Add placement on Unifrog - Student initial form</a:t>
                      </a:r>
                    </a:p>
                  </a:txBody>
                  <a:tcPr marL="21123" marR="21123" marT="10562" marB="105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dirty="0">
                          <a:solidFill>
                            <a:srgbClr val="FF0000"/>
                          </a:solidFill>
                          <a:effectLst/>
                        </a:rPr>
                        <a:t>Suggested</a:t>
                      </a:r>
                      <a:r>
                        <a:rPr lang="en-GB" sz="2400" baseline="0" dirty="0">
                          <a:solidFill>
                            <a:srgbClr val="FF0000"/>
                          </a:solidFill>
                          <a:effectLst/>
                        </a:rPr>
                        <a:t> deadline = 16</a:t>
                      </a:r>
                      <a:r>
                        <a:rPr lang="en-GB" sz="2400" baseline="30000" dirty="0">
                          <a:solidFill>
                            <a:srgbClr val="FF0000"/>
                          </a:solidFill>
                          <a:effectLst/>
                        </a:rPr>
                        <a:t>th</a:t>
                      </a:r>
                      <a:r>
                        <a:rPr lang="en-GB" sz="2400" baseline="0" dirty="0">
                          <a:solidFill>
                            <a:srgbClr val="FF0000"/>
                          </a:solidFill>
                          <a:effectLst/>
                        </a:rPr>
                        <a:t> February </a:t>
                      </a:r>
                    </a:p>
                    <a:p>
                      <a:pPr algn="ctr" fontAlgn="t"/>
                      <a:r>
                        <a:rPr lang="en-GB" sz="2400" baseline="0" dirty="0">
                          <a:solidFill>
                            <a:srgbClr val="FF0000"/>
                          </a:solidFill>
                          <a:effectLst/>
                        </a:rPr>
                        <a:t>Final Deadline= 22</a:t>
                      </a:r>
                      <a:r>
                        <a:rPr lang="en-GB" sz="2400" baseline="30000" dirty="0">
                          <a:solidFill>
                            <a:srgbClr val="FF0000"/>
                          </a:solidFill>
                          <a:effectLst/>
                        </a:rPr>
                        <a:t>nd</a:t>
                      </a:r>
                      <a:r>
                        <a:rPr lang="en-GB" sz="2400" baseline="0" dirty="0">
                          <a:solidFill>
                            <a:srgbClr val="FF0000"/>
                          </a:solidFill>
                          <a:effectLst/>
                        </a:rPr>
                        <a:t> March </a:t>
                      </a:r>
                      <a:endParaRPr lang="en-GB" sz="2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21123" marR="21123" marT="10562" marB="105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634121"/>
                  </a:ext>
                </a:extLst>
              </a:tr>
              <a:tr h="666571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0" dirty="0">
                          <a:effectLst/>
                        </a:rPr>
                        <a:t>3. Automatic email is sent - Employer initial form</a:t>
                      </a:r>
                    </a:p>
                  </a:txBody>
                  <a:tcPr marL="21123" marR="21123" marT="10562" marB="105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dirty="0">
                          <a:effectLst/>
                        </a:rPr>
                        <a:t>The</a:t>
                      </a:r>
                      <a:r>
                        <a:rPr lang="en-GB" sz="2000" baseline="0" dirty="0">
                          <a:effectLst/>
                        </a:rPr>
                        <a:t> employer needs time to complete this it may be a couple of weeks. </a:t>
                      </a:r>
                      <a:endParaRPr lang="en-GB" sz="2000" dirty="0">
                        <a:effectLst/>
                      </a:endParaRPr>
                    </a:p>
                  </a:txBody>
                  <a:tcPr marL="21123" marR="21123" marT="10562" marB="105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3893053"/>
                  </a:ext>
                </a:extLst>
              </a:tr>
              <a:tr h="666571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0" dirty="0">
                          <a:effectLst/>
                        </a:rPr>
                        <a:t>4. Automatic email is sent - Parent / guardian agreement</a:t>
                      </a:r>
                    </a:p>
                  </a:txBody>
                  <a:tcPr marL="21123" marR="21123" marT="10562" marB="105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dirty="0">
                          <a:effectLst/>
                        </a:rPr>
                        <a:t>Parents will want to check the details and make</a:t>
                      </a:r>
                      <a:r>
                        <a:rPr lang="en-GB" sz="2000" baseline="0" dirty="0">
                          <a:effectLst/>
                        </a:rPr>
                        <a:t> sure they are happy so they will need time for this. </a:t>
                      </a:r>
                      <a:endParaRPr lang="en-GB" sz="2000" dirty="0">
                        <a:effectLst/>
                      </a:endParaRPr>
                    </a:p>
                  </a:txBody>
                  <a:tcPr marL="21123" marR="21123" marT="10562" marB="105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079244"/>
                  </a:ext>
                </a:extLst>
              </a:tr>
              <a:tr h="1013039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0" dirty="0">
                          <a:effectLst/>
                        </a:rPr>
                        <a:t>5. Placement coordinator permission</a:t>
                      </a:r>
                    </a:p>
                  </a:txBody>
                  <a:tcPr marL="21123" marR="21123" marT="10562" marB="105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dirty="0">
                          <a:effectLst/>
                        </a:rPr>
                        <a:t>There are a lot of students in the year group so school will need time</a:t>
                      </a:r>
                      <a:r>
                        <a:rPr lang="en-GB" sz="2000" baseline="0" dirty="0">
                          <a:effectLst/>
                        </a:rPr>
                        <a:t> to check through all the details of each one and give permission. </a:t>
                      </a:r>
                      <a:endParaRPr lang="en-GB" sz="2000" dirty="0">
                        <a:effectLst/>
                      </a:endParaRPr>
                    </a:p>
                  </a:txBody>
                  <a:tcPr marL="21123" marR="21123" marT="10562" marB="105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6400776"/>
                  </a:ext>
                </a:extLst>
              </a:tr>
              <a:tr h="783025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GB" sz="2800" b="0" dirty="0">
                          <a:effectLst/>
                        </a:rPr>
                        <a:t>Work Experience! – 1</a:t>
                      </a:r>
                      <a:r>
                        <a:rPr lang="en-GB" sz="2800" b="0" baseline="30000" dirty="0">
                          <a:effectLst/>
                        </a:rPr>
                        <a:t>st</a:t>
                      </a:r>
                      <a:r>
                        <a:rPr lang="en-GB" sz="2800" b="0" dirty="0">
                          <a:effectLst/>
                        </a:rPr>
                        <a:t> July to 5</a:t>
                      </a:r>
                      <a:r>
                        <a:rPr lang="en-GB" sz="2800" b="0" baseline="30000" dirty="0">
                          <a:effectLst/>
                        </a:rPr>
                        <a:t>th</a:t>
                      </a:r>
                      <a:r>
                        <a:rPr lang="en-GB" sz="2800" b="0" dirty="0">
                          <a:effectLst/>
                        </a:rPr>
                        <a:t> July </a:t>
                      </a:r>
                    </a:p>
                  </a:txBody>
                  <a:tcPr marL="21123" marR="21123" marT="10562" marB="105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GB" sz="2400" dirty="0">
                        <a:effectLst/>
                      </a:endParaRPr>
                    </a:p>
                  </a:txBody>
                  <a:tcPr marL="21123" marR="21123" marT="10562" marB="105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9300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5095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694</Words>
  <Application>Microsoft Office PowerPoint</Application>
  <PresentationFormat>Widescreen</PresentationFormat>
  <Paragraphs>77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Garamond</vt:lpstr>
      <vt:lpstr>Open Sans</vt:lpstr>
      <vt:lpstr>Open Sans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Adding a placement - </vt:lpstr>
      <vt:lpstr>Adding details - </vt:lpstr>
      <vt:lpstr>Checklist</vt:lpstr>
      <vt:lpstr>PowerPoint Presentation</vt:lpstr>
      <vt:lpstr>You need to make sure you are completing steps 1 and 2 now. Some companies are already full. </vt:lpstr>
      <vt:lpstr>Back to Unifrog… </vt:lpstr>
      <vt:lpstr>PowerPoint Presentation</vt:lpstr>
      <vt:lpstr>PowerPoint Presentation</vt:lpstr>
      <vt:lpstr>Link to Unifrog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11</cp:revision>
  <dcterms:created xsi:type="dcterms:W3CDTF">2023-12-18T10:05:08Z</dcterms:created>
  <dcterms:modified xsi:type="dcterms:W3CDTF">2024-01-16T13:30:40Z</dcterms:modified>
</cp:coreProperties>
</file>