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3" r:id="rId6"/>
    <p:sldId id="266" r:id="rId7"/>
    <p:sldId id="268" r:id="rId8"/>
    <p:sldId id="267" r:id="rId9"/>
    <p:sldId id="261" r:id="rId10"/>
    <p:sldId id="273" r:id="rId11"/>
    <p:sldId id="269" r:id="rId12"/>
    <p:sldId id="280" r:id="rId13"/>
    <p:sldId id="276" r:id="rId14"/>
    <p:sldId id="277" r:id="rId15"/>
    <p:sldId id="278" r:id="rId16"/>
    <p:sldId id="262" r:id="rId17"/>
    <p:sldId id="270" r:id="rId18"/>
    <p:sldId id="274" r:id="rId19"/>
    <p:sldId id="271" r:id="rId20"/>
    <p:sldId id="275" r:id="rId21"/>
    <p:sldId id="279" r:id="rId22"/>
    <p:sldId id="27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FC8DA-A8C0-4182-89DD-DE9829DB86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4D1A5CF-78DD-4DB8-9F94-6CC1D7AD52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2EC935-8CA0-44A4-91FC-14603F98E7DA}"/>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5" name="Footer Placeholder 4">
            <a:extLst>
              <a:ext uri="{FF2B5EF4-FFF2-40B4-BE49-F238E27FC236}">
                <a16:creationId xmlns:a16="http://schemas.microsoft.com/office/drawing/2014/main" id="{645EAF94-ACD3-4F11-8783-0CD971A810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F569DE-9FFF-458E-8B61-C8499F6942FF}"/>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420439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99779-F110-4CD6-B7D6-850054BA91B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982414-C73B-4ACD-8B6D-56BECA5A38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BBB726-0633-4F56-8345-53C5CFF5A363}"/>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5" name="Footer Placeholder 4">
            <a:extLst>
              <a:ext uri="{FF2B5EF4-FFF2-40B4-BE49-F238E27FC236}">
                <a16:creationId xmlns:a16="http://schemas.microsoft.com/office/drawing/2014/main" id="{54F7FD77-ECD6-4EFB-9E15-5C170261D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BB6295-B1F8-489F-AE90-BC9DA88A458D}"/>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3866460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5FB2F0-F0D7-4196-A040-8D65698897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081A12-0C3B-4956-996C-D4BF331B08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2DD836-BDEC-4F7F-B2FF-18781FCDEB0E}"/>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5" name="Footer Placeholder 4">
            <a:extLst>
              <a:ext uri="{FF2B5EF4-FFF2-40B4-BE49-F238E27FC236}">
                <a16:creationId xmlns:a16="http://schemas.microsoft.com/office/drawing/2014/main" id="{3A9B52F9-03FD-4158-9757-0194B42B75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E90021-963C-4DC4-A108-5CFD8C57F899}"/>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241481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915B-5410-4124-BDED-1161FD6BF8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08D144-77A4-4A58-8201-0F38F2A45A7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5CDA10-3396-47B1-95C6-42CC74881DF0}"/>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5" name="Footer Placeholder 4">
            <a:extLst>
              <a:ext uri="{FF2B5EF4-FFF2-40B4-BE49-F238E27FC236}">
                <a16:creationId xmlns:a16="http://schemas.microsoft.com/office/drawing/2014/main" id="{2F489178-58A9-4CF7-8DFF-F16D06370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AF31D7-184C-4653-9FC7-369DD6A0F665}"/>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845746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D2777-F2BA-4563-9C94-F9D239FB7D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D3AFB9-16EF-4A8F-A329-B81976747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B1D0BA-ED55-4109-A510-EE5D1406E153}"/>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5" name="Footer Placeholder 4">
            <a:extLst>
              <a:ext uri="{FF2B5EF4-FFF2-40B4-BE49-F238E27FC236}">
                <a16:creationId xmlns:a16="http://schemas.microsoft.com/office/drawing/2014/main" id="{E9CE119E-B5B2-4B21-B7DF-9146B7D657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A6BC39-10E1-4DFE-9004-023E90D33DFC}"/>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51375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484B-7DB5-479F-8CFA-6D51BBCF88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9876AA-4DD7-48F4-97A7-D5433166720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B1CC711-4BB2-4BF4-ADAD-FE881EAD66A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46AB808-F228-4D18-9825-631B4F14E4EF}"/>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6" name="Footer Placeholder 5">
            <a:extLst>
              <a:ext uri="{FF2B5EF4-FFF2-40B4-BE49-F238E27FC236}">
                <a16:creationId xmlns:a16="http://schemas.microsoft.com/office/drawing/2014/main" id="{5734B29E-5C9D-4475-87B8-0EE37346BC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0D880B-1868-4952-B301-1683B9602602}"/>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224911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2BDE-DC3E-4435-B9CA-5A5891F4F8F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F8C441-89BC-46B8-AA52-5AB2FEF162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CA8774-BA8F-46EC-8157-283C77F9356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C8948F-1ECA-4CCB-8E74-949BAD6616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39F4642-7D57-4C6C-96BF-31287565499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97EAC8-FC39-4385-886D-37DF545D14DC}"/>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8" name="Footer Placeholder 7">
            <a:extLst>
              <a:ext uri="{FF2B5EF4-FFF2-40B4-BE49-F238E27FC236}">
                <a16:creationId xmlns:a16="http://schemas.microsoft.com/office/drawing/2014/main" id="{9AF7C1FA-2828-4C28-B839-A788EFB7002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E18D388-45F8-4F82-AA13-DDBB128AFE3A}"/>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3844476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7082C-4931-4B59-AE34-0BBE6AFC572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5836B7A-D086-4FD5-A5B3-0076E6A685E7}"/>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4" name="Footer Placeholder 3">
            <a:extLst>
              <a:ext uri="{FF2B5EF4-FFF2-40B4-BE49-F238E27FC236}">
                <a16:creationId xmlns:a16="http://schemas.microsoft.com/office/drawing/2014/main" id="{D1A1156C-8121-40E0-B12C-3E6A8AE399C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794E8C8-7182-4F39-88AB-6C92D495FD8D}"/>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51074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A71A0A-065A-4CB7-890D-43A5AB03CCF7}"/>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3" name="Footer Placeholder 2">
            <a:extLst>
              <a:ext uri="{FF2B5EF4-FFF2-40B4-BE49-F238E27FC236}">
                <a16:creationId xmlns:a16="http://schemas.microsoft.com/office/drawing/2014/main" id="{21741130-267B-4EC5-8792-6FB55882EE0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D6017F6-8A72-4A37-ACCC-E86EBA7982A6}"/>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600472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D3A6D-8320-4E13-BCEB-9C40B58F2A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B880F3-0810-4532-AF78-27966CC875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20F79D-A9B1-44E5-8787-572131BA32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A9B87E-9EB8-47C9-926C-8F7BD046AD35}"/>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6" name="Footer Placeholder 5">
            <a:extLst>
              <a:ext uri="{FF2B5EF4-FFF2-40B4-BE49-F238E27FC236}">
                <a16:creationId xmlns:a16="http://schemas.microsoft.com/office/drawing/2014/main" id="{7EC5F2DD-F4EB-4968-83B2-2AF1E10D7E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E4FA36-EBBF-4E5F-88A3-4575BA45F40D}"/>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3572048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D658C-A31E-43B6-B574-3F8E41E7E0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60E2D6-C735-4BBD-90F7-0BD69C05EB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74C4CB0-C6C4-40B2-8E3A-EFBF901720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690E64-6F3B-4265-BAFE-E7E09D18321D}"/>
              </a:ext>
            </a:extLst>
          </p:cNvPr>
          <p:cNvSpPr>
            <a:spLocks noGrp="1"/>
          </p:cNvSpPr>
          <p:nvPr>
            <p:ph type="dt" sz="half" idx="10"/>
          </p:nvPr>
        </p:nvSpPr>
        <p:spPr/>
        <p:txBody>
          <a:bodyPr/>
          <a:lstStyle/>
          <a:p>
            <a:fld id="{C43845A5-D716-46EE-AF9F-6FDF54CA31E7}" type="datetimeFigureOut">
              <a:rPr lang="en-GB" smtClean="0"/>
              <a:t>26/11/2024</a:t>
            </a:fld>
            <a:endParaRPr lang="en-GB"/>
          </a:p>
        </p:txBody>
      </p:sp>
      <p:sp>
        <p:nvSpPr>
          <p:cNvPr id="6" name="Footer Placeholder 5">
            <a:extLst>
              <a:ext uri="{FF2B5EF4-FFF2-40B4-BE49-F238E27FC236}">
                <a16:creationId xmlns:a16="http://schemas.microsoft.com/office/drawing/2014/main" id="{4652EBA1-C4F8-4C25-8884-CEAA5B1BD7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3FBCEE-6D64-4537-BEB7-CF97DC62C414}"/>
              </a:ext>
            </a:extLst>
          </p:cNvPr>
          <p:cNvSpPr>
            <a:spLocks noGrp="1"/>
          </p:cNvSpPr>
          <p:nvPr>
            <p:ph type="sldNum" sz="quarter" idx="12"/>
          </p:nvPr>
        </p:nvSpPr>
        <p:spPr/>
        <p:txBody>
          <a:bodyPr/>
          <a:lstStyle/>
          <a:p>
            <a:fld id="{1C7F50C3-01FC-4332-BA76-372E925434B6}" type="slidenum">
              <a:rPr lang="en-GB" smtClean="0"/>
              <a:t>‹#›</a:t>
            </a:fld>
            <a:endParaRPr lang="en-GB"/>
          </a:p>
        </p:txBody>
      </p:sp>
    </p:spTree>
    <p:extLst>
      <p:ext uri="{BB962C8B-B14F-4D97-AF65-F5344CB8AC3E}">
        <p14:creationId xmlns:p14="http://schemas.microsoft.com/office/powerpoint/2010/main" val="3850975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63901B-B88D-4F37-A3C1-419E0F2BD6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2A4FD4-26FA-4C9F-97B7-0B83E7E993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A903B0-08E0-43D6-849C-E7C963F4DB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845A5-D716-46EE-AF9F-6FDF54CA31E7}" type="datetimeFigureOut">
              <a:rPr lang="en-GB" smtClean="0"/>
              <a:t>26/11/2024</a:t>
            </a:fld>
            <a:endParaRPr lang="en-GB"/>
          </a:p>
        </p:txBody>
      </p:sp>
      <p:sp>
        <p:nvSpPr>
          <p:cNvPr id="5" name="Footer Placeholder 4">
            <a:extLst>
              <a:ext uri="{FF2B5EF4-FFF2-40B4-BE49-F238E27FC236}">
                <a16:creationId xmlns:a16="http://schemas.microsoft.com/office/drawing/2014/main" id="{B9B8E65A-B69F-478E-96AC-2271784C49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5DC26C-3109-4099-AE7F-DD7BB25990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7F50C3-01FC-4332-BA76-372E925434B6}" type="slidenum">
              <a:rPr lang="en-GB" smtClean="0"/>
              <a:t>‹#›</a:t>
            </a:fld>
            <a:endParaRPr lang="en-GB"/>
          </a:p>
        </p:txBody>
      </p:sp>
    </p:spTree>
    <p:extLst>
      <p:ext uri="{BB962C8B-B14F-4D97-AF65-F5344CB8AC3E}">
        <p14:creationId xmlns:p14="http://schemas.microsoft.com/office/powerpoint/2010/main" val="3084987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5F110-2287-482F-AFE3-C7B45040A9D1}"/>
              </a:ext>
            </a:extLst>
          </p:cNvPr>
          <p:cNvSpPr>
            <a:spLocks noGrp="1"/>
          </p:cNvSpPr>
          <p:nvPr>
            <p:ph type="ctrTitle"/>
          </p:nvPr>
        </p:nvSpPr>
        <p:spPr/>
        <p:txBody>
          <a:bodyPr/>
          <a:lstStyle/>
          <a:p>
            <a:r>
              <a:rPr lang="en-GB" b="1" dirty="0">
                <a:latin typeface="Verdana" panose="020B0604030504040204" pitchFamily="34" charset="0"/>
                <a:ea typeface="Verdana" panose="020B0604030504040204" pitchFamily="34" charset="0"/>
              </a:rPr>
              <a:t>History Curriculum Over-view</a:t>
            </a:r>
          </a:p>
        </p:txBody>
      </p:sp>
      <p:sp>
        <p:nvSpPr>
          <p:cNvPr id="3" name="Subtitle 2">
            <a:extLst>
              <a:ext uri="{FF2B5EF4-FFF2-40B4-BE49-F238E27FC236}">
                <a16:creationId xmlns:a16="http://schemas.microsoft.com/office/drawing/2014/main" id="{2DE31AB5-EEA4-4711-AEAB-0A31271D1130}"/>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762079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2"/>
          <a:ext cx="12192000" cy="6820932"/>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61507">
                <a:tc gridSpan="3">
                  <a:txBody>
                    <a:bodyPr/>
                    <a:lstStyle/>
                    <a:p>
                      <a:pPr algn="ctr">
                        <a:lnSpc>
                          <a:spcPct val="107000"/>
                        </a:lnSpc>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Assessment 8.1: How significant is Henry VIII for Derbyshire?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63999">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5615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242132">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basic understanding of key terms including:</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Monastery</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Reformation</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Protestant</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Catholic</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‘Break from Rome’</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Puritan</a:t>
                      </a:r>
                    </a:p>
                  </a:txBody>
                  <a:tcPr marL="68580" marR="68580" marT="0" marB="0"/>
                </a:tc>
                <a:tc>
                  <a:txBody>
                    <a:bodyPr/>
                    <a:lstStyle/>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reasons why Henry broke from Rome.</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impact of these changes on Britain</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Some local examples are used to illustrate these changes</a:t>
                      </a:r>
                    </a:p>
                  </a:txBody>
                  <a:tcPr marL="68580" marR="68580" marT="0" marB="0"/>
                </a:tc>
                <a:tc>
                  <a:txBody>
                    <a:bodyPr/>
                    <a:lstStyle/>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Local examples are used to illustrate the impact of the Reformation</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short- and long- term impacts of Henry’s changes</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ability to use the ‘R’s of significance to analyse these changes.</a:t>
                      </a:r>
                    </a:p>
                  </a:txBody>
                  <a:tcPr marL="68580" marR="68580" marT="0" marB="0"/>
                </a:tc>
                <a:extLst>
                  <a:ext uri="{0D108BD9-81ED-4DB2-BD59-A6C34878D82A}">
                    <a16:rowId xmlns:a16="http://schemas.microsoft.com/office/drawing/2014/main" val="1938892811"/>
                  </a:ext>
                </a:extLst>
              </a:tr>
              <a:tr h="312958">
                <a:tc gridSpan="3">
                  <a:txBody>
                    <a:bodyPr/>
                    <a:lstStyle/>
                    <a:p>
                      <a:pPr algn="ctr">
                        <a:lnSpc>
                          <a:spcPct val="107000"/>
                        </a:lnSpc>
                        <a:spcAft>
                          <a:spcPts val="0"/>
                        </a:spcAft>
                      </a:pPr>
                      <a:r>
                        <a:rPr lang="en-GB" sz="1600" b="1" dirty="0">
                          <a:effectLst/>
                        </a:rPr>
                        <a:t>Concept:</a:t>
                      </a:r>
                      <a:r>
                        <a:rPr lang="en-GB" sz="1600" b="1" baseline="0" dirty="0">
                          <a:effectLst/>
                        </a:rPr>
                        <a:t> Significance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5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6150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025816">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i="0" dirty="0">
                          <a:effectLst/>
                        </a:rPr>
                        <a:t>Any answer that </a:t>
                      </a:r>
                      <a:r>
                        <a:rPr lang="en-GB" sz="1200" b="0" i="0" dirty="0">
                          <a:effectLst/>
                        </a:rPr>
                        <a:t>does</a:t>
                      </a:r>
                      <a:r>
                        <a:rPr lang="en-GB" sz="1200" b="0" i="0" baseline="0" dirty="0">
                          <a:effectLst/>
                        </a:rPr>
                        <a:t> </a:t>
                      </a:r>
                      <a:r>
                        <a:rPr lang="en-GB" sz="1200" b="1" i="0" baseline="0" dirty="0">
                          <a:effectLst/>
                        </a:rPr>
                        <a:t>not explain</a:t>
                      </a:r>
                      <a:r>
                        <a:rPr lang="en-GB" sz="1200" b="0" i="0" baseline="0" dirty="0">
                          <a:effectLst/>
                        </a:rPr>
                        <a:t> cannot get higher than</a:t>
                      </a:r>
                      <a:r>
                        <a:rPr lang="en-GB" sz="1200" b="1" i="0" baseline="0" dirty="0">
                          <a:effectLst/>
                        </a:rPr>
                        <a:t> Developing.</a:t>
                      </a:r>
                      <a:endParaRPr lang="en-GB" sz="1200" i="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 Answer has clear</a:t>
                      </a:r>
                      <a:r>
                        <a:rPr lang="en-GB" sz="1200" i="0" baseline="0" dirty="0">
                          <a:effectLst/>
                        </a:rPr>
                        <a:t> points that are focused on the question. Attempts to write in </a:t>
                      </a:r>
                      <a:r>
                        <a:rPr lang="en-GB" sz="1200" b="1" i="0" baseline="0" dirty="0">
                          <a:effectLst/>
                        </a:rPr>
                        <a:t>factors</a:t>
                      </a:r>
                      <a:r>
                        <a:rPr lang="en-GB" sz="1200" b="0" i="0" baseline="0" dirty="0">
                          <a:effectLst/>
                        </a:rPr>
                        <a:t>, but may not always be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200" b="1" i="0" dirty="0">
                          <a:effectLst/>
                          <a:latin typeface="Calibri" panose="020F0502020204030204" pitchFamily="34" charset="0"/>
                          <a:ea typeface="Calibri" panose="020F0502020204030204" pitchFamily="34" charset="0"/>
                          <a:cs typeface="Times New Roman" panose="02020603050405020304" pitchFamily="18" charset="0"/>
                        </a:rPr>
                        <a:t>some</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‘thick description.’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Hardly any use of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local examples</a:t>
                      </a:r>
                      <a:endParaRPr lang="en-GB" sz="1200" b="0" i="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answer may attempt to make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basic explanations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about how significant events are. These may leave the reader asking ‘why’ or ‘how’ things changed.</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GB" sz="1200" b="0" i="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GB" sz="1200" b="0"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1" dirty="0">
                          <a:effectLst/>
                        </a:rPr>
                        <a:t> </a:t>
                      </a:r>
                      <a:r>
                        <a:rPr lang="en-GB" sz="1200" i="0" dirty="0">
                          <a:effectLst/>
                        </a:rPr>
                        <a:t>Answers are organised into </a:t>
                      </a:r>
                      <a:r>
                        <a:rPr lang="en-GB" sz="1200" b="1" i="0" dirty="0">
                          <a:effectLst/>
                        </a:rPr>
                        <a:t>factored</a:t>
                      </a:r>
                      <a:r>
                        <a:rPr lang="en-GB" sz="1200" b="0" i="0" dirty="0">
                          <a:effectLst/>
                        </a:rPr>
                        <a:t> </a:t>
                      </a:r>
                      <a:r>
                        <a:rPr lang="en-GB" sz="1200" b="1" i="0" dirty="0">
                          <a:effectLst/>
                        </a:rPr>
                        <a:t>paragraphs </a:t>
                      </a:r>
                      <a:r>
                        <a:rPr lang="en-GB" sz="1200" b="0" i="0" dirty="0">
                          <a:effectLst/>
                        </a:rPr>
                        <a:t>with</a:t>
                      </a:r>
                      <a:r>
                        <a:rPr lang="en-GB" sz="1200" b="0" i="0" baseline="0" dirty="0">
                          <a:effectLst/>
                        </a:rPr>
                        <a:t> a </a:t>
                      </a:r>
                      <a:r>
                        <a:rPr lang="en-GB" sz="1200" b="1" i="0" baseline="0" dirty="0">
                          <a:effectLst/>
                        </a:rPr>
                        <a:t>clear focus on the change.</a:t>
                      </a:r>
                      <a:r>
                        <a:rPr lang="en-GB" sz="1200" b="0" i="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t>
                      </a:r>
                      <a:r>
                        <a:rPr lang="en-GB" sz="1200" b="1" i="0" baseline="0" dirty="0">
                          <a:effectLst/>
                        </a:rPr>
                        <a:t>impressive subject knowledge</a:t>
                      </a:r>
                      <a:r>
                        <a:rPr lang="en-GB" sz="1200" b="0" i="0" baseline="0" dirty="0">
                          <a:effectLst/>
                        </a:rPr>
                        <a:t>. Attempts to use </a:t>
                      </a:r>
                      <a:r>
                        <a:rPr lang="en-GB" sz="1200" b="1" i="0" baseline="0" dirty="0">
                          <a:effectLst/>
                        </a:rPr>
                        <a:t>‘thick description’</a:t>
                      </a:r>
                      <a:r>
                        <a:rPr lang="en-GB" sz="1200" b="0" i="0" baseline="0" dirty="0">
                          <a:effectLst/>
                        </a:rPr>
                        <a:t>. There is a good range of key terms and specific examples. Key terminology is used, but there may be </a:t>
                      </a:r>
                      <a:r>
                        <a:rPr lang="en-GB" sz="1200" b="1" i="0" baseline="0" dirty="0">
                          <a:effectLst/>
                        </a:rPr>
                        <a:t>inaccuracies</a:t>
                      </a:r>
                      <a:r>
                        <a:rPr lang="en-GB" sz="1200" b="0" i="0" baseline="0" dirty="0">
                          <a:effectLst/>
                        </a:rPr>
                        <a:t>,</a:t>
                      </a:r>
                      <a:r>
                        <a:rPr lang="en-GB" sz="1200" b="1" i="0" baseline="0" dirty="0">
                          <a:effectLst/>
                        </a:rPr>
                        <a:t> misconceptions </a:t>
                      </a:r>
                      <a:r>
                        <a:rPr lang="en-GB" sz="1200" b="0" i="0" baseline="0" dirty="0">
                          <a:effectLst/>
                        </a:rPr>
                        <a:t>or </a:t>
                      </a:r>
                      <a:r>
                        <a:rPr lang="en-GB" sz="1200" b="1" i="0" baseline="0" dirty="0">
                          <a:effectLst/>
                        </a:rPr>
                        <a:t>some evidence missing.</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Some reference to </a:t>
                      </a:r>
                      <a:r>
                        <a:rPr lang="en-GB" sz="1200" b="1" i="0" baseline="0" dirty="0">
                          <a:effectLst/>
                        </a:rPr>
                        <a:t>local examples</a:t>
                      </a:r>
                      <a:endParaRPr lang="en-GB" sz="1200" b="0" i="0" baseline="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May make reference to the </a:t>
                      </a:r>
                      <a:r>
                        <a:rPr lang="en-GB" sz="1200" b="1" i="0" baseline="0" dirty="0">
                          <a:effectLst/>
                        </a:rPr>
                        <a:t>significance criteria</a:t>
                      </a:r>
                      <a:r>
                        <a:rPr lang="en-GB" sz="1200" b="0" i="0" baseline="0" dirty="0">
                          <a:effectLst/>
                        </a:rPr>
                        <a:t>; but these references are basic and add little of value to the answer.</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latin typeface="Calibri" panose="020F0502020204030204" pitchFamily="34" charset="0"/>
                          <a:ea typeface="Calibri" panose="020F0502020204030204" pitchFamily="34" charset="0"/>
                          <a:cs typeface="Times New Roman" panose="02020603050405020304" pitchFamily="18" charset="0"/>
                        </a:rPr>
                        <a:t>Attempts to </a:t>
                      </a:r>
                      <a:r>
                        <a:rPr lang="en-GB" sz="1200" b="1" i="0" dirty="0">
                          <a:effectLst/>
                          <a:latin typeface="Calibri" panose="020F0502020204030204" pitchFamily="34" charset="0"/>
                          <a:ea typeface="Calibri" panose="020F0502020204030204" pitchFamily="34" charset="0"/>
                          <a:cs typeface="Times New Roman" panose="02020603050405020304" pitchFamily="18" charset="0"/>
                        </a:rPr>
                        <a:t>explain</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why or how far things are significant. However, these are likely to be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brief</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do not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persuade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the reader. ‘So what?!’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GB" sz="1200" b="0" i="0" baseline="0" dirty="0">
                        <a:effectLst/>
                      </a:endParaRP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200" i="0" dirty="0">
                          <a:effectLst/>
                        </a:rPr>
                        <a:t>As</a:t>
                      </a:r>
                      <a:r>
                        <a:rPr lang="en-GB" sz="1200" i="0" baseline="0" dirty="0">
                          <a:effectLst/>
                        </a:rPr>
                        <a:t> </a:t>
                      </a:r>
                      <a:r>
                        <a:rPr lang="en-GB" sz="1200" b="1" i="0" baseline="0" dirty="0">
                          <a:effectLst/>
                        </a:rPr>
                        <a:t>Core</a:t>
                      </a:r>
                      <a:r>
                        <a:rPr lang="en-GB" sz="1200" b="0" i="0" baseline="0" dirty="0">
                          <a:effectLst/>
                        </a:rPr>
                        <a:t>, but:</a:t>
                      </a:r>
                      <a:r>
                        <a:rPr lang="en-GB" sz="1200" i="0" dirty="0">
                          <a:effectLst/>
                        </a:rPr>
                        <a:t>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rPr>
                        <a:t>Demonstrates </a:t>
                      </a:r>
                      <a:r>
                        <a:rPr lang="en-GB" sz="1200" b="1" i="0" baseline="0" dirty="0">
                          <a:effectLst/>
                        </a:rPr>
                        <a:t>excellent subject knowledge</a:t>
                      </a:r>
                      <a:r>
                        <a:rPr lang="en-GB" sz="1200" b="0" i="0" baseline="0" dirty="0">
                          <a:effectLst/>
                        </a:rPr>
                        <a:t>. Uses </a:t>
                      </a:r>
                      <a:r>
                        <a:rPr lang="en-GB" sz="1200" b="1" i="0" baseline="0" dirty="0">
                          <a:effectLst/>
                        </a:rPr>
                        <a:t>‘thick description’</a:t>
                      </a:r>
                      <a:r>
                        <a:rPr lang="en-GB" sz="1200" b="0" i="0" baseline="0" dirty="0">
                          <a:effectLst/>
                        </a:rPr>
                        <a:t> to provide a range of key terms and specific examples. Key terminology is used well. </a:t>
                      </a:r>
                      <a:r>
                        <a:rPr lang="en-GB" sz="1200" b="1" i="0" baseline="0" dirty="0">
                          <a:effectLst/>
                        </a:rPr>
                        <a:t>Local examples </a:t>
                      </a:r>
                      <a:r>
                        <a:rPr lang="en-GB" sz="1200" b="0" i="0" baseline="0" dirty="0">
                          <a:effectLst/>
                        </a:rPr>
                        <a:t>are used throughout the answer.</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rPr>
                        <a:t>A thorough, increasingly convincing </a:t>
                      </a:r>
                      <a:r>
                        <a:rPr lang="en-GB" sz="1200" b="1" i="0" baseline="0" dirty="0">
                          <a:effectLst/>
                        </a:rPr>
                        <a:t>explanation</a:t>
                      </a:r>
                      <a:r>
                        <a:rPr lang="en-GB" sz="1200" b="0" i="0" baseline="0" dirty="0">
                          <a:effectLst/>
                        </a:rPr>
                        <a:t> of the level of significance. Does not just say something is resonant but really, thoroughly explains the link between Henry and later events.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i="0" baseline="0" dirty="0">
                          <a:effectLst/>
                        </a:rPr>
                        <a:t>Increasingly persuasive</a:t>
                      </a:r>
                      <a:r>
                        <a:rPr lang="en-GB" sz="1200" b="0" i="0" baseline="0" dirty="0">
                          <a:effectLst/>
                        </a:rPr>
                        <a:t> </a:t>
                      </a:r>
                      <a:r>
                        <a:rPr lang="en-GB" sz="1200" b="1" i="0" baseline="0" dirty="0">
                          <a:effectLst/>
                        </a:rPr>
                        <a:t>judgements</a:t>
                      </a:r>
                      <a:r>
                        <a:rPr lang="en-GB" sz="1200" b="0" i="0" baseline="0" dirty="0">
                          <a:effectLst/>
                        </a:rPr>
                        <a:t> can be found in the conclusion. These will consider the extent of significance. However, links to the evidence or overall argument may still be patchy.</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Answers are beginning to show signs of being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argumentative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Evidence is deployed to fit a line of argument on the extent of significance.</a:t>
                      </a:r>
                      <a:endParaRPr lang="en-GB" sz="1200" b="0" i="1" baseline="0" dirty="0">
                        <a:effectLst/>
                        <a:latin typeface="+mn-lt"/>
                        <a:ea typeface="+mn-ea"/>
                        <a:cs typeface="+mn-cs"/>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2814062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857999"/>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67553">
                <a:tc gridSpan="3">
                  <a:txBody>
                    <a:bodyPr/>
                    <a:lstStyle/>
                    <a:p>
                      <a:pPr algn="ctr">
                        <a:lnSpc>
                          <a:spcPct val="107000"/>
                        </a:lnSpc>
                        <a:spcAft>
                          <a:spcPts val="0"/>
                        </a:spcAft>
                      </a:pPr>
                      <a:r>
                        <a:rPr lang="en-GB" sz="1600" b="1" dirty="0">
                          <a:effectLst/>
                        </a:rPr>
                        <a:t>Assessment 8.2 Why did Civil War break out in 1642?</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0102">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29471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071434">
                <a:tc>
                  <a:txBody>
                    <a:bodyPr/>
                    <a:lstStyle/>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 basic understanding of;</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What taxation means</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What Parliament is and what its role is</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What a civil war is</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How 17</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century British monarch saw themselves and their place in society</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James and Charles’ personalities</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how government spending cause controversy</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recognition that different religious groups existed in 17</a:t>
                      </a:r>
                      <a:r>
                        <a:rPr lang="en-GB" sz="14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400" b="0" dirty="0">
                          <a:effectLst/>
                          <a:latin typeface="Calibri" panose="020F0502020204030204" pitchFamily="34" charset="0"/>
                          <a:ea typeface="Calibri" panose="020F0502020204030204" pitchFamily="34" charset="0"/>
                          <a:cs typeface="Times New Roman" panose="02020603050405020304" pitchFamily="18" charset="0"/>
                        </a:rPr>
                        <a:t> C England.</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Identify areas of conflict between Parliament’s self-perceived role and the monarch’s self-perceived role</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How James and Charles’ personalities contributed to war</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As core, but:</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Is able to demonstrate how political problems can grow in importance over time if not addressed (e.g. gov. spending)</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Analyse why the ‘Divine Right of Kings’ was so controversial in an age of increasing assertive parliamentarianism</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importance of personality in an absolute monarchy</a:t>
                      </a:r>
                    </a:p>
                  </a:txBody>
                  <a:tcPr marL="68580" marR="68580" marT="0" marB="0"/>
                </a:tc>
                <a:extLst>
                  <a:ext uri="{0D108BD9-81ED-4DB2-BD59-A6C34878D82A}">
                    <a16:rowId xmlns:a16="http://schemas.microsoft.com/office/drawing/2014/main" val="1938892811"/>
                  </a:ext>
                </a:extLst>
              </a:tr>
              <a:tr h="2675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Second Order Concept: Causation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F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6755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419087">
                <a:tc>
                  <a:txBody>
                    <a:bodyPr/>
                    <a:lstStyle/>
                    <a:p>
                      <a:pPr marL="342900" lvl="0" indent="-342900" algn="l">
                        <a:lnSpc>
                          <a:spcPct val="107000"/>
                        </a:lnSpc>
                        <a:spcAft>
                          <a:spcPts val="0"/>
                        </a:spcAft>
                        <a:buFont typeface="Symbol" panose="05050102010706020507" pitchFamily="18" charset="2"/>
                        <a:buChar char=""/>
                      </a:pPr>
                      <a:r>
                        <a:rPr lang="en-GB" sz="1400" dirty="0">
                          <a:effectLst/>
                        </a:rPr>
                        <a:t> Answer</a:t>
                      </a:r>
                      <a:r>
                        <a:rPr lang="en-GB" sz="1400" baseline="0" dirty="0">
                          <a:effectLst/>
                        </a:rPr>
                        <a:t> contains </a:t>
                      </a:r>
                      <a:r>
                        <a:rPr lang="en-GB" sz="1400" b="1" baseline="0" dirty="0">
                          <a:effectLst/>
                        </a:rPr>
                        <a:t>clear points</a:t>
                      </a:r>
                      <a:r>
                        <a:rPr lang="en-GB" sz="1400" b="0" baseline="0" dirty="0">
                          <a:effectLst/>
                        </a:rPr>
                        <a:t> that mostly focus on the question. Attempts to organise work using paragraphs.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some</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‘thick description.’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A descriptive answer that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fails to explain</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why the evidence discussed would lead to war</a:t>
                      </a: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lnSpc>
                          <a:spcPct val="107000"/>
                        </a:lnSpc>
                        <a:spcAft>
                          <a:spcPts val="0"/>
                        </a:spcAft>
                        <a:buFont typeface="Symbol" panose="05050102010706020507" pitchFamily="18" charset="2"/>
                        <a:buChar char=""/>
                      </a:pPr>
                      <a:r>
                        <a:rPr lang="en-GB" sz="1400" dirty="0">
                          <a:effectLst/>
                        </a:rPr>
                        <a:t> Answer has clear</a:t>
                      </a:r>
                      <a:r>
                        <a:rPr lang="en-GB" sz="1400" baseline="0" dirty="0">
                          <a:effectLst/>
                        </a:rPr>
                        <a:t> points that are focused on the question. Attempts to write in </a:t>
                      </a:r>
                      <a:r>
                        <a:rPr lang="en-GB" sz="1400" b="1" baseline="0" dirty="0">
                          <a:effectLst/>
                        </a:rPr>
                        <a:t>factors</a:t>
                      </a:r>
                      <a:r>
                        <a:rPr lang="en-GB" sz="1400" b="0" baseline="0" dirty="0">
                          <a:effectLst/>
                        </a:rPr>
                        <a:t>, but may not always be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rPr>
                        <a:t>Uses </a:t>
                      </a:r>
                      <a:r>
                        <a:rPr lang="en-GB" sz="1400" b="1" baseline="0" dirty="0">
                          <a:effectLst/>
                        </a:rPr>
                        <a:t>key terms </a:t>
                      </a:r>
                      <a:r>
                        <a:rPr lang="en-GB" sz="1400" b="0" baseline="0" dirty="0">
                          <a:effectLst/>
                        </a:rPr>
                        <a:t> and </a:t>
                      </a:r>
                      <a:r>
                        <a:rPr lang="en-GB" sz="1400" b="1" baseline="0" dirty="0">
                          <a:effectLst/>
                        </a:rPr>
                        <a:t>evidence. </a:t>
                      </a:r>
                      <a:r>
                        <a:rPr lang="en-GB" sz="1400" b="0" baseline="0" dirty="0">
                          <a:effectLst/>
                        </a:rPr>
                        <a:t>Several </a:t>
                      </a:r>
                      <a:r>
                        <a:rPr lang="en-GB" sz="1400" b="1" baseline="0" dirty="0">
                          <a:effectLst/>
                        </a:rPr>
                        <a:t>key terms</a:t>
                      </a:r>
                      <a:r>
                        <a:rPr lang="en-GB" sz="1400" b="0" baseline="0" dirty="0">
                          <a:effectLst/>
                        </a:rPr>
                        <a:t> are used. However, there may be </a:t>
                      </a:r>
                      <a:r>
                        <a:rPr lang="en-GB" sz="1400" b="1" baseline="0" dirty="0">
                          <a:effectLst/>
                        </a:rPr>
                        <a:t>inaccuracies</a:t>
                      </a:r>
                      <a:r>
                        <a:rPr lang="en-GB" sz="1400" b="0" baseline="0" dirty="0">
                          <a:effectLst/>
                        </a:rPr>
                        <a:t>,</a:t>
                      </a:r>
                      <a:r>
                        <a:rPr lang="en-GB" sz="1400" b="1" baseline="0" dirty="0">
                          <a:effectLst/>
                        </a:rPr>
                        <a:t> misconceptions </a:t>
                      </a:r>
                      <a:r>
                        <a:rPr lang="en-GB" sz="1400" b="0" baseline="0" dirty="0">
                          <a:effectLst/>
                        </a:rPr>
                        <a:t>or </a:t>
                      </a:r>
                      <a:r>
                        <a:rPr lang="en-GB" sz="1400" b="1" baseline="0" dirty="0">
                          <a:effectLst/>
                        </a:rPr>
                        <a:t>some evidence missing.</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dirty="0">
                          <a:effectLst/>
                          <a:latin typeface="Calibri" panose="020F0502020204030204" pitchFamily="34" charset="0"/>
                          <a:ea typeface="Calibri" panose="020F0502020204030204" pitchFamily="34" charset="0"/>
                          <a:cs typeface="Times New Roman" panose="02020603050405020304" pitchFamily="18" charset="0"/>
                        </a:rPr>
                        <a:t>Attempts to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explain</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by using the wording from the question. However, these are likely to be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brief</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and do not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persuade</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the reader. ‘Why does this matter?’</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‘factor X is more important than factor Y.’</a:t>
                      </a: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dirty="0">
                          <a:effectLst/>
                        </a:rPr>
                        <a:t> Answers are organised into </a:t>
                      </a:r>
                      <a:r>
                        <a:rPr lang="en-GB" sz="1400" b="1" dirty="0">
                          <a:effectLst/>
                        </a:rPr>
                        <a:t>factored</a:t>
                      </a:r>
                      <a:r>
                        <a:rPr lang="en-GB" sz="1400" b="0" dirty="0">
                          <a:effectLst/>
                        </a:rPr>
                        <a:t> </a:t>
                      </a:r>
                      <a:r>
                        <a:rPr lang="en-GB" sz="1400" b="1" dirty="0">
                          <a:effectLst/>
                        </a:rPr>
                        <a:t>paragraphs </a:t>
                      </a:r>
                      <a:r>
                        <a:rPr lang="en-GB" sz="1400" b="0" dirty="0">
                          <a:effectLst/>
                        </a:rPr>
                        <a:t>with</a:t>
                      </a:r>
                      <a:r>
                        <a:rPr lang="en-GB" sz="1400" b="0" baseline="0" dirty="0">
                          <a:effectLst/>
                        </a:rPr>
                        <a:t> a </a:t>
                      </a:r>
                      <a:r>
                        <a:rPr lang="en-GB" sz="1400" b="1" baseline="0" dirty="0">
                          <a:effectLst/>
                        </a:rPr>
                        <a:t>clear focus on the question.</a:t>
                      </a:r>
                      <a:r>
                        <a:rPr lang="en-GB" sz="1400" b="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rPr>
                        <a:t>Demonstrates </a:t>
                      </a:r>
                      <a:r>
                        <a:rPr lang="en-GB" sz="1400" b="1" baseline="0" dirty="0">
                          <a:effectLst/>
                        </a:rPr>
                        <a:t>impressive subject knowledge</a:t>
                      </a:r>
                      <a:r>
                        <a:rPr lang="en-GB" sz="1400" b="0" baseline="0" dirty="0">
                          <a:effectLst/>
                        </a:rPr>
                        <a:t>. Uses </a:t>
                      </a:r>
                      <a:r>
                        <a:rPr lang="en-GB" sz="1400" b="1" baseline="0" dirty="0">
                          <a:effectLst/>
                        </a:rPr>
                        <a:t>‘thick description’</a:t>
                      </a:r>
                      <a:r>
                        <a:rPr lang="en-GB" sz="1400" b="0" baseline="0" dirty="0">
                          <a:effectLst/>
                        </a:rPr>
                        <a:t> with key terms and a variety of specific examples. Key terminology is used well.</a:t>
                      </a:r>
                      <a:endParaRPr lang="en-GB" sz="140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1" dirty="0">
                          <a:effectLst/>
                        </a:rPr>
                        <a:t>Explanations</a:t>
                      </a:r>
                      <a:r>
                        <a:rPr lang="en-GB" sz="1400" b="0" dirty="0">
                          <a:effectLst/>
                        </a:rPr>
                        <a:t> are increasingly</a:t>
                      </a:r>
                      <a:r>
                        <a:rPr lang="en-GB" sz="1400" b="0" baseline="0" dirty="0">
                          <a:effectLst/>
                        </a:rPr>
                        <a:t> impressive and mostly link evidence back to the question. However, on occasion the reader may be left asking ‘why’ or ‘how’.</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1" baseline="0" dirty="0">
                          <a:effectLst/>
                        </a:rPr>
                        <a:t>Increasingly persuasive</a:t>
                      </a:r>
                      <a:r>
                        <a:rPr lang="en-GB" sz="1400" b="0" baseline="0" dirty="0">
                          <a:effectLst/>
                        </a:rPr>
                        <a:t> </a:t>
                      </a:r>
                      <a:r>
                        <a:rPr lang="en-GB" sz="1400" b="1" baseline="0" dirty="0">
                          <a:effectLst/>
                        </a:rPr>
                        <a:t>judgements</a:t>
                      </a:r>
                      <a:r>
                        <a:rPr lang="en-GB" sz="1400" b="0" baseline="0" dirty="0">
                          <a:effectLst/>
                        </a:rPr>
                        <a:t> can be found in the conclusion. However, links to the evidence or overall argument may be patchy.</a:t>
                      </a:r>
                      <a:endParaRPr lang="en-GB" sz="1400" b="1"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2903098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045" y="0"/>
          <a:ext cx="12192000" cy="6857998"/>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62495">
                <a:tc gridSpan="3">
                  <a:txBody>
                    <a:bodyPr/>
                    <a:lstStyle/>
                    <a:p>
                      <a:pPr algn="ctr">
                        <a:lnSpc>
                          <a:spcPct val="107000"/>
                        </a:lnSpc>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Assessment 8.3 How should we remember the British Empire? </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62495">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23181">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125530">
                <a:tc>
                  <a:txBody>
                    <a:bodyPr/>
                    <a:lstStyle/>
                    <a:p>
                      <a:pPr marL="0" lvl="0" indent="0" algn="l">
                        <a:lnSpc>
                          <a:spcPct val="107000"/>
                        </a:lnSpc>
                        <a:spcAft>
                          <a:spcPts val="0"/>
                        </a:spcAft>
                        <a:buFont typeface="Symbol" panose="05050102010706020507" pitchFamily="18" charset="2"/>
                        <a:buNone/>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Be able to define key terms such as:</a:t>
                      </a:r>
                    </a:p>
                    <a:p>
                      <a:pPr marL="285750" lvl="0" indent="-285750" algn="l">
                        <a:lnSpc>
                          <a:spcPct val="107000"/>
                        </a:lnSpc>
                        <a:spcAft>
                          <a:spcPts val="0"/>
                        </a:spcAft>
                        <a:buFont typeface="Arial" panose="020B0604020202020204" pitchFamily="34" charset="0"/>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Dominion</a:t>
                      </a:r>
                    </a:p>
                    <a:p>
                      <a:pPr marL="285750" lvl="0" indent="-285750" algn="l">
                        <a:lnSpc>
                          <a:spcPct val="107000"/>
                        </a:lnSpc>
                        <a:spcAft>
                          <a:spcPts val="0"/>
                        </a:spcAft>
                        <a:buFont typeface="Arial" panose="020B0604020202020204" pitchFamily="34" charset="0"/>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Empire</a:t>
                      </a:r>
                    </a:p>
                    <a:p>
                      <a:pPr marL="285750" lvl="0" indent="-285750" algn="l">
                        <a:lnSpc>
                          <a:spcPct val="107000"/>
                        </a:lnSpc>
                        <a:spcAft>
                          <a:spcPts val="0"/>
                        </a:spcAft>
                        <a:buFont typeface="Arial" panose="020B0604020202020204" pitchFamily="34" charset="0"/>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Colony</a:t>
                      </a:r>
                    </a:p>
                    <a:p>
                      <a:pPr marL="0" lvl="0" indent="0" algn="l">
                        <a:lnSpc>
                          <a:spcPct val="107000"/>
                        </a:lnSpc>
                        <a:spcAft>
                          <a:spcPts val="0"/>
                        </a:spcAft>
                        <a:buFont typeface="Arial" panose="020B0604020202020204" pitchFamily="34" charset="0"/>
                        <a:buNone/>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An awareness of when and where the empire was.</a:t>
                      </a:r>
                    </a:p>
                    <a:p>
                      <a:pPr marL="0" lvl="0" indent="0" algn="l">
                        <a:lnSpc>
                          <a:spcPct val="107000"/>
                        </a:lnSpc>
                        <a:spcAft>
                          <a:spcPts val="0"/>
                        </a:spcAft>
                        <a:buFont typeface="Arial" panose="020B0604020202020204" pitchFamily="34" charset="0"/>
                        <a:buNone/>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Give examples of several countries within the empire.</a:t>
                      </a:r>
                    </a:p>
                  </a:txBody>
                  <a:tcPr marL="68580" marR="68580" marT="0" marB="0"/>
                </a:tc>
                <a:tc>
                  <a:txBody>
                    <a:bodyPr/>
                    <a:lstStyle/>
                    <a:p>
                      <a:pPr marL="342900" lvl="0" indent="-342900" algn="l">
                        <a:lnSpc>
                          <a:spcPct val="107000"/>
                        </a:lnSpc>
                        <a:spcAft>
                          <a:spcPts val="0"/>
                        </a:spcAft>
                        <a:buFont typeface="Symbol" panose="05050102010706020507" pitchFamily="18" charset="2"/>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Be able to describe different interpretations on empire.</a:t>
                      </a:r>
                    </a:p>
                    <a:p>
                      <a:pPr marL="342900" lvl="0" indent="-342900" algn="l">
                        <a:lnSpc>
                          <a:spcPct val="107000"/>
                        </a:lnSpc>
                        <a:spcAft>
                          <a:spcPts val="0"/>
                        </a:spcAft>
                        <a:buFont typeface="Symbol" panose="05050102010706020507" pitchFamily="18" charset="2"/>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Be able to give examples of how the empire affected different parts of the world. This could include examples of violence and suppression (e.g. Indian mutiny) and possible benefits (e.g. medicine).</a:t>
                      </a:r>
                    </a:p>
                    <a:p>
                      <a:pPr marL="342900" lvl="0" indent="-342900" algn="l">
                        <a:lnSpc>
                          <a:spcPct val="107000"/>
                        </a:lnSpc>
                        <a:spcAft>
                          <a:spcPts val="0"/>
                        </a:spcAft>
                        <a:buFont typeface="Symbol" panose="05050102010706020507" pitchFamily="18" charset="2"/>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Describe the reasons why Britain wanted an empire</a:t>
                      </a: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Compare factors about why the British wanted an empire, including international rivalry, financial reasons and the role of the ‘man on the ground’.</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Give examples of Britain’s impact on her colonies to make broader statements about the role empires have played in world history.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Reflect on the role of power (Who has it? How is it used) in empire</a:t>
                      </a:r>
                    </a:p>
                  </a:txBody>
                  <a:tcPr marL="68580" marR="68580" marT="0" marB="0"/>
                </a:tc>
                <a:extLst>
                  <a:ext uri="{0D108BD9-81ED-4DB2-BD59-A6C34878D82A}">
                    <a16:rowId xmlns:a16="http://schemas.microsoft.com/office/drawing/2014/main" val="1938892811"/>
                  </a:ext>
                </a:extLst>
              </a:tr>
              <a:tr h="283984">
                <a:tc gridSpan="3">
                  <a:txBody>
                    <a:bodyPr/>
                    <a:lstStyle/>
                    <a:p>
                      <a:pPr algn="ctr">
                        <a:lnSpc>
                          <a:spcPct val="107000"/>
                        </a:lnSpc>
                        <a:spcAft>
                          <a:spcPts val="0"/>
                        </a:spcAft>
                      </a:pPr>
                      <a:r>
                        <a:rPr lang="en-GB" sz="1600" b="1" dirty="0">
                          <a:effectLst/>
                        </a:rPr>
                        <a:t>Concept:</a:t>
                      </a:r>
                      <a:r>
                        <a:rPr lang="en-GB" sz="1600" b="1" baseline="0" dirty="0">
                          <a:effectLst/>
                        </a:rPr>
                        <a:t> Interpretations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62495">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337818">
                <a:tc>
                  <a:txBody>
                    <a:bodyPr/>
                    <a:lstStyle/>
                    <a:p>
                      <a:pPr marL="342900" lvl="0" indent="-342900" algn="l">
                        <a:lnSpc>
                          <a:spcPct val="107000"/>
                        </a:lnSpc>
                        <a:spcAft>
                          <a:spcPts val="0"/>
                        </a:spcAft>
                        <a:buFont typeface="Symbol" panose="05050102010706020507" pitchFamily="18" charset="2"/>
                        <a:buChar char=""/>
                      </a:pPr>
                      <a:r>
                        <a:rPr lang="en-GB" sz="1200" dirty="0">
                          <a:effectLst/>
                        </a:rPr>
                        <a:t> Answer</a:t>
                      </a:r>
                      <a:r>
                        <a:rPr lang="en-GB" sz="1200" baseline="0" dirty="0">
                          <a:effectLst/>
                        </a:rPr>
                        <a:t> contains </a:t>
                      </a:r>
                      <a:r>
                        <a:rPr lang="en-GB" sz="1200" b="1" baseline="0" dirty="0">
                          <a:effectLst/>
                        </a:rPr>
                        <a:t>clear points</a:t>
                      </a:r>
                      <a:r>
                        <a:rPr lang="en-GB" sz="1200" b="0" baseline="0" dirty="0">
                          <a:effectLst/>
                        </a:rPr>
                        <a:t> that mostly focus on the question. Attempts to organise work using paragraphs.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some</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‘thick description.’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 descriptive answer. It may describe the interpretation OR provide description of the period. Evidence is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rarely</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used to</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 analyse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the interpretation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Fails to explain</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why the evidence discussed would support/challenge the interpretation</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Answer has clear</a:t>
                      </a:r>
                      <a:r>
                        <a:rPr lang="en-GB" sz="1200" i="0" baseline="0" dirty="0">
                          <a:effectLst/>
                        </a:rPr>
                        <a:t> points that are focused on the question. Attempts to write in </a:t>
                      </a:r>
                      <a:r>
                        <a:rPr lang="en-GB" sz="1200" b="1" i="0" baseline="0" dirty="0">
                          <a:effectLst/>
                        </a:rPr>
                        <a:t>factors</a:t>
                      </a:r>
                      <a:r>
                        <a:rPr lang="en-GB" sz="1200" b="0" i="0" baseline="0" dirty="0">
                          <a:effectLst/>
                        </a:rPr>
                        <a:t>; generally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t>
                      </a:r>
                      <a:r>
                        <a:rPr lang="en-GB" sz="1200" b="1" i="0" baseline="0" dirty="0">
                          <a:effectLst/>
                        </a:rPr>
                        <a:t>impressive subject knowledge</a:t>
                      </a:r>
                      <a:r>
                        <a:rPr lang="en-GB" sz="1200" b="0" i="0" baseline="0" dirty="0">
                          <a:effectLst/>
                        </a:rPr>
                        <a:t>. Uses </a:t>
                      </a:r>
                      <a:r>
                        <a:rPr lang="en-GB" sz="1200" b="1" i="0" baseline="0" dirty="0">
                          <a:effectLst/>
                        </a:rPr>
                        <a:t>‘thick description’</a:t>
                      </a:r>
                      <a:r>
                        <a:rPr lang="en-GB" sz="1200" b="0" i="0" baseline="0" dirty="0">
                          <a:effectLst/>
                        </a:rPr>
                        <a:t> with key terms and a specific examples.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This own knowledge is increasingly used to </a:t>
                      </a:r>
                      <a:r>
                        <a:rPr lang="en-GB" sz="1200" b="1" i="0" baseline="0" dirty="0">
                          <a:effectLst/>
                        </a:rPr>
                        <a:t>analyse</a:t>
                      </a:r>
                      <a:r>
                        <a:rPr lang="en-GB" sz="1200" b="0" i="0" baseline="0" dirty="0">
                          <a:effectLst/>
                        </a:rPr>
                        <a:t> the interpretation, rather than simply to describe it.</a:t>
                      </a:r>
                    </a:p>
                    <a:p>
                      <a:pPr marL="342900" lvl="0" indent="-342900" algn="l">
                        <a:lnSpc>
                          <a:spcPct val="107000"/>
                        </a:lnSpc>
                        <a:spcAft>
                          <a:spcPts val="0"/>
                        </a:spcAft>
                        <a:buFont typeface="Symbol" panose="05050102010706020507" pitchFamily="18" charset="2"/>
                        <a:buChar char=""/>
                      </a:pPr>
                      <a:r>
                        <a:rPr lang="en-GB" sz="1200" i="0" dirty="0">
                          <a:effectLst/>
                        </a:rPr>
                        <a:t>Begins to </a:t>
                      </a:r>
                      <a:r>
                        <a:rPr lang="en-GB" sz="1200" b="1" i="0" dirty="0">
                          <a:effectLst/>
                        </a:rPr>
                        <a:t>explain</a:t>
                      </a:r>
                      <a:r>
                        <a:rPr lang="en-GB" sz="1200" b="0" i="0" dirty="0">
                          <a:effectLst/>
                        </a:rPr>
                        <a:t> why and/or</a:t>
                      </a:r>
                      <a:r>
                        <a:rPr lang="en-GB" sz="1200" b="0" i="0" baseline="0" dirty="0">
                          <a:effectLst/>
                        </a:rPr>
                        <a:t> how evidence supports/challenges the interpretation, however these remain basic.</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An overall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on the interpretation may have been made. However, this is likely to be basic and unconvincing.</a:t>
                      </a:r>
                      <a:endParaRPr lang="en-GB" sz="12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dirty="0">
                          <a:effectLst/>
                        </a:rPr>
                        <a:t> Answers are organised into </a:t>
                      </a:r>
                      <a:r>
                        <a:rPr lang="en-GB" sz="1200" b="1" dirty="0">
                          <a:effectLst/>
                        </a:rPr>
                        <a:t>factored</a:t>
                      </a:r>
                      <a:r>
                        <a:rPr lang="en-GB" sz="1200" b="0" dirty="0">
                          <a:effectLst/>
                        </a:rPr>
                        <a:t> </a:t>
                      </a:r>
                      <a:r>
                        <a:rPr lang="en-GB" sz="1200" b="1" dirty="0">
                          <a:effectLst/>
                        </a:rPr>
                        <a:t>paragraphs </a:t>
                      </a:r>
                      <a:r>
                        <a:rPr lang="en-GB" sz="1200" b="0" dirty="0">
                          <a:effectLst/>
                        </a:rPr>
                        <a:t>with</a:t>
                      </a:r>
                      <a:r>
                        <a:rPr lang="en-GB" sz="1200" b="0" baseline="0" dirty="0">
                          <a:effectLst/>
                        </a:rPr>
                        <a:t> a </a:t>
                      </a:r>
                      <a:r>
                        <a:rPr lang="en-GB" sz="1200" b="1" baseline="0" dirty="0">
                          <a:effectLst/>
                        </a:rPr>
                        <a:t>clear focus on the question.</a:t>
                      </a:r>
                      <a:r>
                        <a:rPr lang="en-GB" sz="1200" b="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Demonstrates </a:t>
                      </a:r>
                      <a:r>
                        <a:rPr lang="en-GB" sz="1200" b="1" baseline="0" dirty="0">
                          <a:effectLst/>
                        </a:rPr>
                        <a:t>impressive subject knowledge</a:t>
                      </a:r>
                      <a:r>
                        <a:rPr lang="en-GB" sz="1200" b="0" baseline="0" dirty="0">
                          <a:effectLst/>
                        </a:rPr>
                        <a:t>. Uses </a:t>
                      </a:r>
                      <a:r>
                        <a:rPr lang="en-GB" sz="1200" b="1" baseline="0" dirty="0">
                          <a:effectLst/>
                        </a:rPr>
                        <a:t>‘thick description’</a:t>
                      </a:r>
                      <a:r>
                        <a:rPr lang="en-GB" sz="1200" b="0" baseline="0" dirty="0">
                          <a:effectLst/>
                        </a:rPr>
                        <a:t> with key terms and a variety of specific examples. Key terminology is used to </a:t>
                      </a:r>
                      <a:r>
                        <a:rPr lang="en-GB" sz="1200" b="1" baseline="0" dirty="0">
                          <a:effectLst/>
                        </a:rPr>
                        <a:t>analyse</a:t>
                      </a:r>
                      <a:r>
                        <a:rPr lang="en-GB" sz="1200" b="0" baseline="0" dirty="0">
                          <a:effectLst/>
                        </a:rPr>
                        <a:t> the interpretation.</a:t>
                      </a:r>
                      <a:endParaRPr lang="en-GB" sz="120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dirty="0">
                          <a:effectLst/>
                        </a:rPr>
                        <a:t>Explanations</a:t>
                      </a:r>
                      <a:r>
                        <a:rPr lang="en-GB" sz="1200" b="0" dirty="0">
                          <a:effectLst/>
                        </a:rPr>
                        <a:t> are increasingly</a:t>
                      </a:r>
                      <a:r>
                        <a:rPr lang="en-GB" sz="1200" b="0" baseline="0" dirty="0">
                          <a:effectLst/>
                        </a:rPr>
                        <a:t> impressive and mostly link evidence back to the question. However, on occasion the reader may be left asking ‘why’ or ‘how’ this supports the argument.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baseline="0" dirty="0">
                          <a:effectLst/>
                        </a:rPr>
                        <a:t>Increasingly persuasive</a:t>
                      </a:r>
                      <a:r>
                        <a:rPr lang="en-GB" sz="1200" b="0" baseline="0" dirty="0">
                          <a:effectLst/>
                        </a:rPr>
                        <a:t> </a:t>
                      </a:r>
                      <a:r>
                        <a:rPr lang="en-GB" sz="1200" b="1" baseline="0" dirty="0">
                          <a:effectLst/>
                        </a:rPr>
                        <a:t>judgements</a:t>
                      </a:r>
                      <a:r>
                        <a:rPr lang="en-GB" sz="1200" b="0" baseline="0" dirty="0">
                          <a:effectLst/>
                        </a:rPr>
                        <a:t> on the validity of the interpretation can be found in the conclusion. However, links to the evidence or overall argument may be patchy.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Basic </a:t>
                      </a:r>
                      <a:r>
                        <a:rPr lang="en-GB" sz="1200" b="1" baseline="0" dirty="0">
                          <a:effectLst/>
                        </a:rPr>
                        <a:t>comparisons</a:t>
                      </a:r>
                      <a:r>
                        <a:rPr lang="en-GB" sz="1200" b="0" baseline="0" dirty="0">
                          <a:effectLst/>
                        </a:rPr>
                        <a:t> between interpretations may be made.</a:t>
                      </a:r>
                      <a:endParaRPr lang="en-GB" sz="1200" b="1"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601513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972575"/>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82745">
                <a:tc gridSpan="3">
                  <a:txBody>
                    <a:bodyPr/>
                    <a:lstStyle/>
                    <a:p>
                      <a:pPr algn="ctr">
                        <a:lnSpc>
                          <a:spcPct val="107000"/>
                        </a:lnSpc>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Assessment 8.4 The Trans-Atlantic Slave Trade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82745">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4811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359767">
                <a:tc>
                  <a:txBody>
                    <a:bodyPr/>
                    <a:lstStyle/>
                    <a:p>
                      <a:pPr marL="0" lvl="0" indent="0" algn="l">
                        <a:lnSpc>
                          <a:spcPct val="107000"/>
                        </a:lnSpc>
                        <a:spcAft>
                          <a:spcPts val="0"/>
                        </a:spcAft>
                        <a:buFont typeface="Symbol" panose="05050102010706020507" pitchFamily="18" charset="2"/>
                        <a:buNone/>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A basic understanding of the causes and/or events of the Peasants Revolt. These are likely to be surface level and may refer to:</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The Black Death</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100 Years War</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The march on London</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Wat was killed</a:t>
                      </a: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A more detailed, specific summary of events. Key information is now used and linked to the sources.</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Students demonstrate a clear understanding of the events surrounding the Peasants’ Revolt and Wat’s death. They are able to link quotes to specific, detailed examples from their own knowledge</a:t>
                      </a:r>
                    </a:p>
                  </a:txBody>
                  <a:tcPr marL="68580" marR="68580" marT="0" marB="0"/>
                </a:tc>
                <a:extLst>
                  <a:ext uri="{0D108BD9-81ED-4DB2-BD59-A6C34878D82A}">
                    <a16:rowId xmlns:a16="http://schemas.microsoft.com/office/drawing/2014/main" val="1938892811"/>
                  </a:ext>
                </a:extLst>
              </a:tr>
              <a:tr h="305892">
                <a:tc gridSpan="3">
                  <a:txBody>
                    <a:bodyPr/>
                    <a:lstStyle/>
                    <a:p>
                      <a:pPr algn="ctr">
                        <a:lnSpc>
                          <a:spcPct val="107000"/>
                        </a:lnSpc>
                        <a:spcAft>
                          <a:spcPts val="0"/>
                        </a:spcAft>
                      </a:pPr>
                      <a:r>
                        <a:rPr lang="en-GB" sz="1600" b="1" dirty="0">
                          <a:effectLst/>
                        </a:rPr>
                        <a:t>Concepts:</a:t>
                      </a:r>
                      <a:r>
                        <a:rPr lang="en-GB" sz="1600" b="1" baseline="0" dirty="0">
                          <a:effectLst/>
                        </a:rPr>
                        <a:t> Sources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82745">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995992">
                <a:tc>
                  <a:txBody>
                    <a:bodyPr/>
                    <a:lstStyle/>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Unclear whether the student has actually understood the source.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Quotes are either missing entirely or used in an inaccurate manner. They are likely to be overly long, overly short or inappropriate to the point being made.</a:t>
                      </a:r>
                    </a:p>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The ability to describe events using at least one source</a:t>
                      </a:r>
                    </a:p>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References may be made to accuracy, reliability and/or value, but these demonstrate misunderstandings or add little of value to the answer</a:t>
                      </a:r>
                    </a:p>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Judgements about value are missing or so basic as to add little value</a:t>
                      </a:r>
                    </a:p>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Limited evidence of own knowledge to analyse source content/origins</a:t>
                      </a:r>
                    </a:p>
                  </a:txBody>
                  <a:tcPr marL="68580" marR="68580" marT="0" marB="0"/>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Student demonstrates a competent comprehension of the source. This is often shown through use of quotes.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Quotes are generally used in an accurate manner. They may still be overly long, overly short or slightly inappropriate to the point being made.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The ability to describe events using multiple sources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Students are increasingly able to comment on accuracy, reliability and value. It is clear what criteria they are using in these judgement comments, although they may not always be fully developed and therefore remain unconvincing in places.</a:t>
                      </a:r>
                    </a:p>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Some evidence of own knowledge to analyse source content/origins</a:t>
                      </a:r>
                    </a:p>
                  </a:txBody>
                  <a:tcPr marL="68580" marR="68580" marT="0" marB="0"/>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The sources have been fully understood. This is demonstrated through a competent use of quotes.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Quotes are used in an accurate manner. They are now very rarely overly long, overly short and are appropriate to the point being made.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 When discussing reliability students clearly select at least one of the TOP criteria- this is most likely to be origin. Not only are relevant features identified, they are now explained in an increasingly persuasive manner, leading to a judgement on the reliability of the source.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When discussing accuracy, students are able to use a wide range of own knowledge to test the claims made in the source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When discussing value, students show evidence of having considered the source’s accuracy and reliability before coming to a judgement. At this level it may not be </a:t>
                      </a:r>
                      <a:r>
                        <a:rPr lang="en-GB" sz="1200" b="0">
                          <a:effectLst/>
                        </a:rPr>
                        <a:t>fully convincing yet.</a:t>
                      </a:r>
                      <a:endParaRPr lang="en-GB" sz="1200" b="0"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1721194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6517"/>
          <a:ext cx="12192000" cy="6857999"/>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79729">
                <a:tc gridSpan="3">
                  <a:txBody>
                    <a:bodyPr/>
                    <a:lstStyle/>
                    <a:p>
                      <a:pPr algn="ctr">
                        <a:lnSpc>
                          <a:spcPct val="107000"/>
                        </a:lnSpc>
                        <a:spcAft>
                          <a:spcPts val="0"/>
                        </a:spcAft>
                      </a:pPr>
                      <a:r>
                        <a:rPr lang="en-GB" sz="1600" b="1" dirty="0">
                          <a:effectLst/>
                        </a:rPr>
                        <a:t>Assessment  8.5 </a:t>
                      </a:r>
                      <a:r>
                        <a:rPr lang="en-US" sz="1600" b="1" dirty="0">
                          <a:effectLst/>
                        </a:rPr>
                        <a:t>How strange was early modern slavery?</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82394">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80970">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329097">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basic understanding:</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Of the Trans-Atlantic slave trade</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Plantation life and conditions</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That slavery existed in other cultures and periods. Some basic descriptions can be made of the key features of slavery in these periods.</a:t>
                      </a:r>
                    </a:p>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Surface level comparisons between periods are made.</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how the Trans-Atlantic slave trade worked.</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in depth understanding of planation life, work and conditions</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ability to describe slavery in at least two other time periods, giving specific examples of the nature of slavery in this period.</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ability to discuss:</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ways people became slaves</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work slaves did</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importance and role of race in slavery</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living conditions of slaver</a:t>
                      </a:r>
                    </a:p>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 in multiple time periods, showing the ability to compare these themes across periods.</a:t>
                      </a:r>
                    </a:p>
                  </a:txBody>
                  <a:tcPr marL="68580" marR="68580" marT="0" marB="0"/>
                </a:tc>
                <a:extLst>
                  <a:ext uri="{0D108BD9-81ED-4DB2-BD59-A6C34878D82A}">
                    <a16:rowId xmlns:a16="http://schemas.microsoft.com/office/drawing/2014/main" val="1938892811"/>
                  </a:ext>
                </a:extLst>
              </a:tr>
              <a:tr h="301842">
                <a:tc gridSpan="3">
                  <a:txBody>
                    <a:bodyPr/>
                    <a:lstStyle/>
                    <a:p>
                      <a:pPr algn="ctr">
                        <a:lnSpc>
                          <a:spcPct val="107000"/>
                        </a:lnSpc>
                        <a:spcAft>
                          <a:spcPts val="0"/>
                        </a:spcAft>
                      </a:pPr>
                      <a:r>
                        <a:rPr lang="en-GB" sz="1600" b="1" dirty="0">
                          <a:effectLst/>
                        </a:rPr>
                        <a:t>Concept:</a:t>
                      </a:r>
                      <a:r>
                        <a:rPr lang="en-GB" sz="1600" b="1" baseline="0" dirty="0">
                          <a:effectLst/>
                        </a:rPr>
                        <a:t> Change and Continuity</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79729">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004238">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i="0" dirty="0">
                          <a:effectLst/>
                        </a:rPr>
                        <a:t>Any answer that </a:t>
                      </a:r>
                      <a:r>
                        <a:rPr lang="en-GB" sz="1200" b="0" i="0" dirty="0">
                          <a:effectLst/>
                        </a:rPr>
                        <a:t>does</a:t>
                      </a:r>
                      <a:r>
                        <a:rPr lang="en-GB" sz="1200" b="0" i="0" baseline="0" dirty="0">
                          <a:effectLst/>
                        </a:rPr>
                        <a:t> </a:t>
                      </a:r>
                      <a:r>
                        <a:rPr lang="en-GB" sz="1200" b="1" i="0" baseline="0" dirty="0">
                          <a:effectLst/>
                        </a:rPr>
                        <a:t>not explain</a:t>
                      </a:r>
                      <a:r>
                        <a:rPr lang="en-GB" sz="1200" b="0" i="0" baseline="0" dirty="0">
                          <a:effectLst/>
                        </a:rPr>
                        <a:t> cannot get higher than</a:t>
                      </a:r>
                      <a:r>
                        <a:rPr lang="en-GB" sz="1200" b="1" i="0" baseline="0" dirty="0">
                          <a:effectLst/>
                        </a:rPr>
                        <a:t> Developing.</a:t>
                      </a:r>
                      <a:endParaRPr lang="en-GB" sz="1200" i="0" dirty="0">
                        <a:effectLst/>
                      </a:endParaRPr>
                    </a:p>
                    <a:p>
                      <a:pPr marL="342900" lvl="0" indent="-342900" algn="l">
                        <a:lnSpc>
                          <a:spcPct val="107000"/>
                        </a:lnSpc>
                        <a:spcAft>
                          <a:spcPts val="0"/>
                        </a:spcAft>
                        <a:buFont typeface="Symbol" panose="05050102010706020507" pitchFamily="18" charset="2"/>
                        <a:buChar char=""/>
                      </a:pPr>
                      <a:r>
                        <a:rPr lang="en-GB" sz="1200" i="0" dirty="0">
                          <a:effectLst/>
                        </a:rPr>
                        <a:t>Answer</a:t>
                      </a:r>
                      <a:r>
                        <a:rPr lang="en-GB" sz="1200" i="0" baseline="0" dirty="0">
                          <a:effectLst/>
                        </a:rPr>
                        <a:t> contains </a:t>
                      </a:r>
                      <a:r>
                        <a:rPr lang="en-GB" sz="1200" b="1" i="0" baseline="0" dirty="0">
                          <a:effectLst/>
                        </a:rPr>
                        <a:t>clear points</a:t>
                      </a:r>
                      <a:r>
                        <a:rPr lang="en-GB" sz="1200" b="0" i="0" baseline="0" dirty="0">
                          <a:effectLst/>
                        </a:rPr>
                        <a:t> that mostly focus on the question. Attempts to organise work using paragraphs.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200" b="1" i="0" dirty="0">
                          <a:effectLst/>
                          <a:latin typeface="Calibri" panose="020F0502020204030204" pitchFamily="34" charset="0"/>
                          <a:ea typeface="Calibri" panose="020F0502020204030204" pitchFamily="34" charset="0"/>
                          <a:cs typeface="Times New Roman" panose="02020603050405020304" pitchFamily="18" charset="0"/>
                        </a:rPr>
                        <a:t>some</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‘thick description.’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 descriptive answer. It may identify what changed but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fails to explain</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why it changed or how far it changed.</a:t>
                      </a:r>
                      <a:endParaRPr lang="en-GB" sz="12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lnSpc>
                          <a:spcPct val="107000"/>
                        </a:lnSpc>
                        <a:spcAft>
                          <a:spcPts val="0"/>
                        </a:spcAft>
                        <a:buFont typeface="Symbol" panose="05050102010706020507" pitchFamily="18" charset="2"/>
                        <a:buChar char=""/>
                      </a:pPr>
                      <a:r>
                        <a:rPr lang="en-GB" sz="1200" i="0" dirty="0">
                          <a:effectLst/>
                        </a:rPr>
                        <a:t>Answer has clear</a:t>
                      </a:r>
                      <a:r>
                        <a:rPr lang="en-GB" sz="1200" i="0" baseline="0" dirty="0">
                          <a:effectLst/>
                        </a:rPr>
                        <a:t> points that are focused on the question. Attempts to write in </a:t>
                      </a:r>
                      <a:r>
                        <a:rPr lang="en-GB" sz="1200" b="1" i="0" baseline="0" dirty="0">
                          <a:effectLst/>
                        </a:rPr>
                        <a:t>factors</a:t>
                      </a:r>
                      <a:r>
                        <a:rPr lang="en-GB" sz="1200" b="0" i="0" baseline="0" dirty="0">
                          <a:effectLst/>
                        </a:rPr>
                        <a:t>, but may not always be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Uses </a:t>
                      </a:r>
                      <a:r>
                        <a:rPr lang="en-GB" sz="1200" b="1" i="0" baseline="0" dirty="0">
                          <a:effectLst/>
                        </a:rPr>
                        <a:t>key terms </a:t>
                      </a:r>
                      <a:r>
                        <a:rPr lang="en-GB" sz="1200" b="0" i="0" baseline="0" dirty="0">
                          <a:effectLst/>
                        </a:rPr>
                        <a:t> and </a:t>
                      </a:r>
                      <a:r>
                        <a:rPr lang="en-GB" sz="1200" b="1" i="0" baseline="0" dirty="0">
                          <a:effectLst/>
                        </a:rPr>
                        <a:t>evidence. </a:t>
                      </a:r>
                      <a:r>
                        <a:rPr lang="en-GB" sz="1200" b="0" i="0" baseline="0" dirty="0">
                          <a:effectLst/>
                        </a:rPr>
                        <a:t>Several </a:t>
                      </a:r>
                      <a:r>
                        <a:rPr lang="en-GB" sz="1200" b="1" i="0" baseline="0" dirty="0">
                          <a:effectLst/>
                        </a:rPr>
                        <a:t>key terms</a:t>
                      </a:r>
                      <a:r>
                        <a:rPr lang="en-GB" sz="1200" b="0" i="0" baseline="0" dirty="0">
                          <a:effectLst/>
                        </a:rPr>
                        <a:t> are used. However, there may be </a:t>
                      </a:r>
                      <a:r>
                        <a:rPr lang="en-GB" sz="1200" b="1" i="0" baseline="0" dirty="0">
                          <a:effectLst/>
                        </a:rPr>
                        <a:t>inaccuracies</a:t>
                      </a:r>
                      <a:r>
                        <a:rPr lang="en-GB" sz="1200" b="0" i="0" baseline="0" dirty="0">
                          <a:effectLst/>
                        </a:rPr>
                        <a:t>,</a:t>
                      </a:r>
                      <a:r>
                        <a:rPr lang="en-GB" sz="1200" b="1" i="0" baseline="0" dirty="0">
                          <a:effectLst/>
                        </a:rPr>
                        <a:t> misconceptions </a:t>
                      </a:r>
                      <a:r>
                        <a:rPr lang="en-GB" sz="1200" b="0" i="0" baseline="0" dirty="0">
                          <a:effectLst/>
                        </a:rPr>
                        <a:t>or </a:t>
                      </a:r>
                      <a:r>
                        <a:rPr lang="en-GB" sz="1200" b="1" i="0" baseline="0" dirty="0">
                          <a:effectLst/>
                        </a:rPr>
                        <a:t>some evidence missing.</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a:effectLst/>
                          <a:latin typeface="Calibri" panose="020F0502020204030204" pitchFamily="34" charset="0"/>
                          <a:ea typeface="Calibri" panose="020F0502020204030204" pitchFamily="34" charset="0"/>
                          <a:cs typeface="Times New Roman" panose="02020603050405020304" pitchFamily="18" charset="0"/>
                        </a:rPr>
                        <a:t>Attempts </a:t>
                      </a:r>
                      <a:r>
                        <a:rPr lang="en-GB" sz="1200" i="0" dirty="0">
                          <a:effectLst/>
                          <a:latin typeface="Calibri" panose="020F0502020204030204" pitchFamily="34" charset="0"/>
                          <a:ea typeface="Calibri" panose="020F0502020204030204" pitchFamily="34" charset="0"/>
                          <a:cs typeface="Times New Roman" panose="02020603050405020304" pitchFamily="18" charset="0"/>
                        </a:rPr>
                        <a:t>to </a:t>
                      </a:r>
                      <a:r>
                        <a:rPr lang="en-GB" sz="1200" b="1" i="0" dirty="0">
                          <a:effectLst/>
                          <a:latin typeface="Calibri" panose="020F0502020204030204" pitchFamily="34" charset="0"/>
                          <a:ea typeface="Calibri" panose="020F0502020204030204" pitchFamily="34" charset="0"/>
                          <a:cs typeface="Times New Roman" panose="02020603050405020304" pitchFamily="18" charset="0"/>
                        </a:rPr>
                        <a:t>explain</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why or how far things changed. However, these are likely to be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brief</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do not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persuade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the reader. ‘Why did this lead to change?’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e.g.  ‘X was a big change.’</a:t>
                      </a:r>
                      <a:endParaRPr lang="en-GB" sz="1200" i="0" dirty="0">
                        <a:effectLst/>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Answers are organised into </a:t>
                      </a:r>
                      <a:r>
                        <a:rPr lang="en-GB" sz="1200" b="1" i="0" dirty="0">
                          <a:effectLst/>
                        </a:rPr>
                        <a:t>factored</a:t>
                      </a:r>
                      <a:r>
                        <a:rPr lang="en-GB" sz="1200" b="0" i="0" dirty="0">
                          <a:effectLst/>
                        </a:rPr>
                        <a:t> </a:t>
                      </a:r>
                      <a:r>
                        <a:rPr lang="en-GB" sz="1200" b="1" i="0" dirty="0">
                          <a:effectLst/>
                        </a:rPr>
                        <a:t>paragraphs </a:t>
                      </a:r>
                      <a:r>
                        <a:rPr lang="en-GB" sz="1200" b="0" i="0" dirty="0">
                          <a:effectLst/>
                        </a:rPr>
                        <a:t>with</a:t>
                      </a:r>
                      <a:r>
                        <a:rPr lang="en-GB" sz="1200" b="0" i="0" baseline="0" dirty="0">
                          <a:effectLst/>
                        </a:rPr>
                        <a:t> a </a:t>
                      </a:r>
                      <a:r>
                        <a:rPr lang="en-GB" sz="1200" b="1" i="0" baseline="0" dirty="0">
                          <a:effectLst/>
                        </a:rPr>
                        <a:t>clear focus on change.</a:t>
                      </a:r>
                      <a:r>
                        <a:rPr lang="en-GB" sz="1200" b="0" i="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t>
                      </a:r>
                      <a:r>
                        <a:rPr lang="en-GB" sz="1200" b="1" i="0" baseline="0" dirty="0">
                          <a:effectLst/>
                        </a:rPr>
                        <a:t>impressive subject knowledge</a:t>
                      </a:r>
                      <a:r>
                        <a:rPr lang="en-GB" sz="1200" b="0" i="0" baseline="0" dirty="0">
                          <a:effectLst/>
                        </a:rPr>
                        <a:t>. Uses </a:t>
                      </a:r>
                      <a:r>
                        <a:rPr lang="en-GB" sz="1200" b="1" i="0" baseline="0" dirty="0">
                          <a:effectLst/>
                        </a:rPr>
                        <a:t>‘thick description’</a:t>
                      </a:r>
                      <a:r>
                        <a:rPr lang="en-GB" sz="1200" b="0" i="0" baseline="0" dirty="0">
                          <a:effectLst/>
                        </a:rPr>
                        <a:t> with key terms and a variety of specific examples. Key terminology is used well.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i="0" dirty="0">
                          <a:effectLst/>
                        </a:rPr>
                        <a:t>Explanations</a:t>
                      </a:r>
                      <a:r>
                        <a:rPr lang="en-GB" sz="1200" b="0" i="0" dirty="0">
                          <a:effectLst/>
                        </a:rPr>
                        <a:t> are increasingly</a:t>
                      </a:r>
                      <a:r>
                        <a:rPr lang="en-GB" sz="1200" b="0" i="0" baseline="0" dirty="0">
                          <a:effectLst/>
                        </a:rPr>
                        <a:t> impressive and mostly focused on what changes took place and/or why they took place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i="0" baseline="0" dirty="0">
                          <a:effectLst/>
                        </a:rPr>
                        <a:t>Judgements</a:t>
                      </a:r>
                      <a:r>
                        <a:rPr lang="en-GB" sz="1200" b="0" i="0" baseline="0" dirty="0">
                          <a:effectLst/>
                        </a:rPr>
                        <a:t> can be found in the conclusion. These will make reference to 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Pace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or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Extent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or</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 Type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or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Speed</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t>
                      </a:r>
                      <a:r>
                        <a:rPr lang="en-GB" sz="1200" b="0" i="0" baseline="0" dirty="0">
                          <a:effectLst/>
                        </a:rPr>
                        <a:t>of change. However, links to the evidence or overall argument may be patchy.</a:t>
                      </a:r>
                      <a:endParaRPr lang="en-GB" sz="1200" b="1" i="0"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2458279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2"/>
          <a:ext cx="12192000" cy="6919864"/>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42362">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Assessment  8.6 How far did Britain experience a ‘silent revolution’ in the ‘long nineteenth century’?</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42362">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242362">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543682">
                <a:tc>
                  <a:txBody>
                    <a:bodyPr/>
                    <a:lstStyle/>
                    <a:p>
                      <a:pPr marL="0" indent="0" algn="l">
                        <a:lnSpc>
                          <a:spcPct val="107000"/>
                        </a:lnSpc>
                        <a:spcAft>
                          <a:spcPts val="0"/>
                        </a:spcAft>
                        <a:buFont typeface="Arial" panose="020B0604020202020204" pitchFamily="34" charset="0"/>
                        <a:buNone/>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 basic understanding that:</a:t>
                      </a:r>
                    </a:p>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Britain experienced economic changes. Examples such as Arkwright are used to support this</a:t>
                      </a:r>
                    </a:p>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Britain experienced social changes due to urbanisation</a:t>
                      </a:r>
                    </a:p>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People fought for, and eventually won their political rights during this period.</a:t>
                      </a:r>
                    </a:p>
                    <a:p>
                      <a:pPr marL="0" indent="0" algn="l">
                        <a:lnSpc>
                          <a:spcPct val="107000"/>
                        </a:lnSpc>
                        <a:spcAft>
                          <a:spcPts val="0"/>
                        </a:spcAft>
                        <a:buFont typeface="Arial" panose="020B0604020202020204" pitchFamily="34" charset="0"/>
                        <a:buNone/>
                      </a:pPr>
                      <a:r>
                        <a:rPr lang="en-GB" sz="1300" b="0" dirty="0">
                          <a:effectLst/>
                          <a:latin typeface="Calibri" panose="020F0502020204030204" pitchFamily="34" charset="0"/>
                          <a:ea typeface="Calibri" panose="020F0502020204030204" pitchFamily="34" charset="0"/>
                          <a:cs typeface="Times New Roman" panose="02020603050405020304" pitchFamily="18" charset="0"/>
                        </a:rPr>
                        <a:t>The ability to define ‘revolution’.</a:t>
                      </a:r>
                    </a:p>
                  </a:txBody>
                  <a:tcPr marL="68580" marR="68580" marT="0" marB="0"/>
                </a:tc>
                <a:tc>
                  <a:txBody>
                    <a:bodyPr/>
                    <a:lstStyle/>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An understanding of the reasons for, specific examples of and consequences of economic change</a:t>
                      </a: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An understanding of the reasons for, specific examples of and consequences of social change</a:t>
                      </a: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An understanding of the reasons for, specific examples of and consequences of political change</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 basic analysis of how ‘revolutionary’ these changes are by comparing 1918 to 1789.</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As core, but:</a:t>
                      </a:r>
                    </a:p>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Demonstrates the ability to link the 3 themes. How did the economic change influence social for e.g.?</a:t>
                      </a:r>
                    </a:p>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 wide variety of specific examples, such as Chartism, the experience of Coal Miners and the story of Richard Arkwright may be used.</a:t>
                      </a:r>
                    </a:p>
                    <a:p>
                      <a:pPr marL="0" indent="0" algn="l">
                        <a:lnSpc>
                          <a:spcPct val="107000"/>
                        </a:lnSpc>
                        <a:spcAft>
                          <a:spcPts val="0"/>
                        </a:spcAft>
                        <a:buFont typeface="Arial" panose="020B0604020202020204" pitchFamily="34" charset="0"/>
                        <a:buNone/>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An in-depth analysis demonstrates the ability to fully compare the Britain of 1918 to that of 1789.</a:t>
                      </a:r>
                    </a:p>
                  </a:txBody>
                  <a:tcPr marL="68580" marR="68580" marT="0" marB="0"/>
                </a:tc>
                <a:extLst>
                  <a:ext uri="{0D108BD9-81ED-4DB2-BD59-A6C34878D82A}">
                    <a16:rowId xmlns:a16="http://schemas.microsoft.com/office/drawing/2014/main" val="1938892811"/>
                  </a:ext>
                </a:extLst>
              </a:tr>
              <a:tr h="242362">
                <a:tc gridSpan="3">
                  <a:txBody>
                    <a:bodyPr/>
                    <a:lstStyle/>
                    <a:p>
                      <a:pPr algn="ctr">
                        <a:lnSpc>
                          <a:spcPct val="107000"/>
                        </a:lnSpc>
                        <a:spcAft>
                          <a:spcPts val="0"/>
                        </a:spcAft>
                      </a:pPr>
                      <a:r>
                        <a:rPr lang="en-GB" sz="1600" b="1" dirty="0">
                          <a:effectLst/>
                        </a:rPr>
                        <a:t>Concept:</a:t>
                      </a:r>
                      <a:r>
                        <a:rPr lang="en-GB" sz="1600" b="1" baseline="0" dirty="0">
                          <a:effectLst/>
                        </a:rPr>
                        <a:t> Change and Continuity</a:t>
                      </a:r>
                    </a:p>
                  </a:txBody>
                  <a:tcPr marL="68580" marR="68580" marT="0" marB="0">
                    <a:solidFill>
                      <a:srgbClr val="FF00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42362">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987053">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i="0" dirty="0">
                          <a:effectLst/>
                        </a:rPr>
                        <a:t>Any answer that </a:t>
                      </a:r>
                      <a:r>
                        <a:rPr lang="en-GB" sz="1200" b="0" i="0" dirty="0">
                          <a:effectLst/>
                        </a:rPr>
                        <a:t>does</a:t>
                      </a:r>
                      <a:r>
                        <a:rPr lang="en-GB" sz="1200" b="0" i="0" baseline="0" dirty="0">
                          <a:effectLst/>
                        </a:rPr>
                        <a:t> </a:t>
                      </a:r>
                      <a:r>
                        <a:rPr lang="en-GB" sz="1200" b="1" i="0" baseline="0" dirty="0">
                          <a:effectLst/>
                        </a:rPr>
                        <a:t>not explain</a:t>
                      </a:r>
                      <a:r>
                        <a:rPr lang="en-GB" sz="1200" b="0" i="0" baseline="0" dirty="0">
                          <a:effectLst/>
                        </a:rPr>
                        <a:t> cannot get higher than</a:t>
                      </a:r>
                      <a:r>
                        <a:rPr lang="en-GB" sz="1200" b="1" i="0" baseline="0" dirty="0">
                          <a:effectLst/>
                        </a:rPr>
                        <a:t> Developing.</a:t>
                      </a:r>
                      <a:endParaRPr lang="en-GB" sz="1200" i="0" dirty="0">
                        <a:effectLst/>
                      </a:endParaRPr>
                    </a:p>
                    <a:p>
                      <a:pPr marL="342900" lvl="0" indent="-342900" algn="l">
                        <a:lnSpc>
                          <a:spcPct val="107000"/>
                        </a:lnSpc>
                        <a:spcAft>
                          <a:spcPts val="0"/>
                        </a:spcAft>
                        <a:buFont typeface="Symbol" panose="05050102010706020507" pitchFamily="18" charset="2"/>
                        <a:buChar char=""/>
                      </a:pPr>
                      <a:r>
                        <a:rPr lang="en-GB" sz="1200" i="0" dirty="0">
                          <a:effectLst/>
                        </a:rPr>
                        <a:t> Answer has clear</a:t>
                      </a:r>
                      <a:r>
                        <a:rPr lang="en-GB" sz="1200" i="0" baseline="0" dirty="0">
                          <a:effectLst/>
                        </a:rPr>
                        <a:t> points that are focused on the question. Attempts to write in </a:t>
                      </a:r>
                      <a:r>
                        <a:rPr lang="en-GB" sz="1200" b="1" i="0" baseline="0" dirty="0">
                          <a:effectLst/>
                        </a:rPr>
                        <a:t>factors</a:t>
                      </a:r>
                      <a:r>
                        <a:rPr lang="en-GB" sz="1200" b="0" i="0" baseline="0" dirty="0">
                          <a:effectLst/>
                        </a:rPr>
                        <a:t>, but may not always be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t>
                      </a:r>
                      <a:r>
                        <a:rPr lang="en-GB" sz="1200" b="1" i="0" baseline="0" dirty="0">
                          <a:effectLst/>
                        </a:rPr>
                        <a:t>good subject knowledge</a:t>
                      </a:r>
                      <a:r>
                        <a:rPr lang="en-GB" sz="1200" b="0" i="0" baseline="0" dirty="0">
                          <a:effectLst/>
                        </a:rPr>
                        <a:t>. Attempts to use </a:t>
                      </a:r>
                      <a:r>
                        <a:rPr lang="en-GB" sz="1200" b="1" i="0" baseline="0" dirty="0">
                          <a:effectLst/>
                        </a:rPr>
                        <a:t>‘thick description’</a:t>
                      </a:r>
                      <a:r>
                        <a:rPr lang="en-GB" sz="1200" b="0" i="0" baseline="0" dirty="0">
                          <a:effectLst/>
                        </a:rPr>
                        <a:t>. There is a  range of key terms and specific examples. Key terminology is used, but there are </a:t>
                      </a:r>
                      <a:r>
                        <a:rPr lang="en-GB" sz="1200" b="1" i="0" baseline="0" dirty="0">
                          <a:effectLst/>
                        </a:rPr>
                        <a:t>inaccuracies</a:t>
                      </a:r>
                      <a:r>
                        <a:rPr lang="en-GB" sz="1200" b="0" i="0" baseline="0" dirty="0">
                          <a:effectLst/>
                        </a:rPr>
                        <a:t>,</a:t>
                      </a:r>
                      <a:r>
                        <a:rPr lang="en-GB" sz="1200" b="1" i="0" baseline="0" dirty="0">
                          <a:effectLst/>
                        </a:rPr>
                        <a:t> misconceptions </a:t>
                      </a:r>
                      <a:r>
                        <a:rPr lang="en-GB" sz="1200" b="0" i="0" baseline="0" dirty="0">
                          <a:effectLst/>
                        </a:rPr>
                        <a:t>or </a:t>
                      </a:r>
                      <a:r>
                        <a:rPr lang="en-GB" sz="1200" b="1" i="0" baseline="0" dirty="0">
                          <a:effectLst/>
                        </a:rPr>
                        <a:t>some evidence missing.</a:t>
                      </a:r>
                      <a:r>
                        <a:rPr lang="en-GB" sz="1200" b="0" i="0" baseline="0" dirty="0">
                          <a:effectLst/>
                        </a:rPr>
                        <a:t>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May make reference to the </a:t>
                      </a:r>
                      <a:r>
                        <a:rPr lang="en-GB" sz="1200" b="1" i="0" baseline="0" dirty="0">
                          <a:effectLst/>
                        </a:rPr>
                        <a:t>PETS</a:t>
                      </a:r>
                      <a:r>
                        <a:rPr lang="en-GB" sz="1200" b="0" i="0" baseline="0" dirty="0">
                          <a:effectLst/>
                        </a:rPr>
                        <a:t> criteria; but these references are basic and add little of value to the answer.</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answer may attempt to make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basic explanations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These may leave the reader asking ‘why’ or ‘how’ things changed.</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e.g.  ‘X was a big change.’</a:t>
                      </a:r>
                      <a:endParaRPr lang="en-GB" sz="1200" i="0" dirty="0">
                        <a:effectLst/>
                      </a:endParaRPr>
                    </a:p>
                    <a:p>
                      <a:pPr marL="342900" lvl="0" indent="-342900" algn="l">
                        <a:lnSpc>
                          <a:spcPct val="107000"/>
                        </a:lnSpc>
                        <a:spcAft>
                          <a:spcPts val="0"/>
                        </a:spcAft>
                        <a:buFont typeface="Symbol" panose="05050102010706020507" pitchFamily="18" charset="2"/>
                        <a:buChar char=""/>
                      </a:pPr>
                      <a:endParaRPr lang="en-GB" sz="12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Answers now use </a:t>
                      </a:r>
                      <a:r>
                        <a:rPr lang="en-GB" sz="1200" b="1" i="0" dirty="0">
                          <a:effectLst/>
                        </a:rPr>
                        <a:t>factored paragraphs</a:t>
                      </a:r>
                      <a:r>
                        <a:rPr lang="en-GB" sz="1200" b="0" i="0" dirty="0">
                          <a:effectLst/>
                        </a:rPr>
                        <a:t> that focus on an element of change or continuity.</a:t>
                      </a:r>
                      <a:r>
                        <a:rPr lang="en-GB" sz="1200" b="0" i="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 increasingly ‘</a:t>
                      </a:r>
                      <a:r>
                        <a:rPr lang="en-GB" sz="1200" b="1" i="0" dirty="0">
                          <a:effectLst/>
                        </a:rPr>
                        <a:t>thick description’</a:t>
                      </a:r>
                      <a:r>
                        <a:rPr lang="en-GB" sz="1200" b="0" i="0" dirty="0">
                          <a:effectLst/>
                        </a:rPr>
                        <a:t> is used, with a good range of </a:t>
                      </a:r>
                      <a:r>
                        <a:rPr lang="en-GB" sz="1200" b="1" i="0" dirty="0">
                          <a:effectLst/>
                        </a:rPr>
                        <a:t>key terms </a:t>
                      </a:r>
                      <a:r>
                        <a:rPr lang="en-GB" sz="1200" b="0" i="0" dirty="0">
                          <a:effectLst/>
                        </a:rPr>
                        <a:t>and </a:t>
                      </a:r>
                      <a:r>
                        <a:rPr lang="en-GB" sz="1200" b="1" i="0" dirty="0">
                          <a:effectLst/>
                        </a:rPr>
                        <a:t>evidence </a:t>
                      </a:r>
                      <a:r>
                        <a:rPr lang="en-GB" sz="1200" b="0" i="0" dirty="0">
                          <a:effectLst/>
                        </a:rPr>
                        <a:t>throughout. However, in some cases </a:t>
                      </a:r>
                      <a:r>
                        <a:rPr lang="en-GB" sz="1200" b="0" i="0" baseline="0" dirty="0">
                          <a:effectLst/>
                        </a:rPr>
                        <a:t>there may still be </a:t>
                      </a:r>
                      <a:r>
                        <a:rPr lang="en-GB" sz="1200" b="1" i="0" baseline="0" dirty="0">
                          <a:effectLst/>
                        </a:rPr>
                        <a:t>inaccuracies</a:t>
                      </a:r>
                      <a:r>
                        <a:rPr lang="en-GB" sz="1200" b="0" i="0" baseline="0" dirty="0">
                          <a:effectLst/>
                        </a:rPr>
                        <a:t> or </a:t>
                      </a:r>
                      <a:r>
                        <a:rPr lang="en-GB" sz="1200" b="1" i="0" baseline="0" dirty="0">
                          <a:effectLst/>
                        </a:rPr>
                        <a:t>some evidence missing.</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The </a:t>
                      </a:r>
                      <a:r>
                        <a:rPr lang="en-GB" sz="1200" b="1" i="0" baseline="0" dirty="0">
                          <a:effectLst/>
                        </a:rPr>
                        <a:t>PETS</a:t>
                      </a:r>
                      <a:r>
                        <a:rPr lang="en-GB" sz="1200" b="0" i="0" baseline="0" dirty="0">
                          <a:effectLst/>
                        </a:rPr>
                        <a:t> criteria are used with increasing confidence. They now add </a:t>
                      </a:r>
                      <a:r>
                        <a:rPr lang="en-GB" sz="1200" b="1" i="0" baseline="0" dirty="0">
                          <a:effectLst/>
                        </a:rPr>
                        <a:t>analytical value</a:t>
                      </a:r>
                      <a:r>
                        <a:rPr lang="en-GB" sz="1200" b="0" i="0" baseline="0" dirty="0">
                          <a:effectLst/>
                        </a:rPr>
                        <a:t> to the answer rather than just being there for the sake of it.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i="0" dirty="0">
                          <a:effectLst/>
                        </a:rPr>
                        <a:t>Explanations</a:t>
                      </a:r>
                      <a:r>
                        <a:rPr lang="en-GB" sz="1200" b="0" i="0" dirty="0">
                          <a:effectLst/>
                        </a:rPr>
                        <a:t> are increasingly</a:t>
                      </a:r>
                      <a:r>
                        <a:rPr lang="en-GB" sz="1200" b="0" i="0" baseline="0" dirty="0">
                          <a:effectLst/>
                        </a:rPr>
                        <a:t> impressive and mostly focused on what changes took place and/or why they took place. There may still be areas that are not </a:t>
                      </a:r>
                      <a:r>
                        <a:rPr lang="en-GB" sz="1200" b="0" i="1" baseline="0" dirty="0">
                          <a:effectLst/>
                        </a:rPr>
                        <a:t>fully</a:t>
                      </a:r>
                      <a:r>
                        <a:rPr lang="en-GB" sz="1200" b="0" i="0" baseline="0" dirty="0">
                          <a:effectLst/>
                        </a:rPr>
                        <a:t> explained.</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unconvincing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e.g.  ‘X was a big change.’</a:t>
                      </a:r>
                      <a:endParaRPr lang="en-GB" sz="1200" i="0" dirty="0">
                        <a:effectLst/>
                      </a:endParaRP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200" i="0" dirty="0">
                          <a:effectLst/>
                        </a:rPr>
                        <a:t>As </a:t>
                      </a:r>
                      <a:r>
                        <a:rPr lang="en-GB" sz="1200" b="1" i="0" dirty="0">
                          <a:effectLst/>
                        </a:rPr>
                        <a:t>Core</a:t>
                      </a:r>
                      <a:r>
                        <a:rPr lang="en-GB" sz="1200" b="0" i="0" dirty="0">
                          <a:effectLst/>
                        </a:rPr>
                        <a:t>,</a:t>
                      </a:r>
                      <a:r>
                        <a:rPr lang="en-GB" sz="1200" b="0" i="0" baseline="0" dirty="0">
                          <a:effectLst/>
                        </a:rPr>
                        <a:t> but:</a:t>
                      </a:r>
                      <a:r>
                        <a:rPr lang="en-GB" sz="1200" i="1" dirty="0">
                          <a:effectLst/>
                        </a:rPr>
                        <a:t>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Evidence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is now placed in its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historical context,</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showing </a:t>
                      </a:r>
                      <a:r>
                        <a:rPr lang="en-GB" sz="1200" b="0" i="1" baseline="0" dirty="0">
                          <a:effectLst/>
                          <a:latin typeface="Calibri" panose="020F0502020204030204" pitchFamily="34" charset="0"/>
                          <a:ea typeface="Calibri" panose="020F0502020204030204" pitchFamily="34" charset="0"/>
                          <a:cs typeface="Times New Roman" panose="02020603050405020304" pitchFamily="18" charset="0"/>
                        </a:rPr>
                        <a:t>some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mastery of the material being discussed.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i="0" dirty="0">
                          <a:effectLst/>
                        </a:rPr>
                        <a:t>Increasingly convincing</a:t>
                      </a:r>
                      <a:r>
                        <a:rPr lang="en-GB" sz="1200" i="0" baseline="0" dirty="0">
                          <a:effectLst/>
                        </a:rPr>
                        <a:t>  </a:t>
                      </a:r>
                      <a:r>
                        <a:rPr lang="en-GB" sz="1200" b="1" i="0" baseline="0" dirty="0">
                          <a:effectLst/>
                        </a:rPr>
                        <a:t>explanations.</a:t>
                      </a:r>
                      <a:r>
                        <a:rPr lang="en-GB" sz="1200" b="0" i="0" baseline="0" dirty="0">
                          <a:effectLst/>
                        </a:rPr>
                        <a:t> These explain what changed and/or why it changed. The leader is no longer left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asking ‘why’ or ‘how’ things changed.</a:t>
                      </a:r>
                      <a:endParaRPr lang="en-GB" sz="1200" b="1" i="0" baseline="0" dirty="0">
                        <a:effectLst/>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PETS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criteria is used consistently well to support these explanations.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At this level pupils will also begin to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discuss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inter-relation</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of factors (i.e. how they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link</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with reference to change.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are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increasingly persuasive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detailed. It is clear that they have analysed the evidence to come to a conclusion on 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Pace, Extent, Type, Speed</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of change. These judgements may be found throughout the answer, as well as in the conclusion.</a:t>
                      </a:r>
                      <a:r>
                        <a:rPr lang="en-GB" sz="1200" b="0" i="0" baseline="0" dirty="0">
                          <a:effectLst/>
                        </a:rPr>
                        <a:t>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Answers are somewhat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argumentative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Evidence is used to fit a line of argument on the nature of the change. </a:t>
                      </a:r>
                      <a:endParaRPr lang="en-GB" sz="1200" b="0" i="1" baseline="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best answers may discuss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continuities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as well as changes.</a:t>
                      </a:r>
                      <a:endParaRPr lang="en-GB" sz="12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1307255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0A7AFB2E-6782-49E1-AE10-4F77115D80C4}"/>
              </a:ext>
            </a:extLst>
          </p:cNvPr>
          <p:cNvSpPr/>
          <p:nvPr/>
        </p:nvSpPr>
        <p:spPr>
          <a:xfrm>
            <a:off x="3916532" y="0"/>
            <a:ext cx="4358936" cy="679439"/>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b="1" dirty="0">
                <a:effectLst>
                  <a:outerShdw blurRad="38100" dist="38100" dir="2700000" algn="tl">
                    <a:srgbClr val="000000">
                      <a:alpha val="43137"/>
                    </a:srgbClr>
                  </a:outerShdw>
                </a:effectLst>
                <a:latin typeface="Comic Sans MS" panose="030F0702030302020204" pitchFamily="66" charset="0"/>
              </a:rPr>
              <a:t>Your Year 9 History Journey</a:t>
            </a:r>
          </a:p>
          <a:p>
            <a:pPr algn="ctr"/>
            <a:r>
              <a:rPr lang="en-GB" b="1" dirty="0">
                <a:effectLst>
                  <a:outerShdw blurRad="38100" dist="38100" dir="2700000" algn="tl">
                    <a:srgbClr val="000000">
                      <a:alpha val="43137"/>
                    </a:srgbClr>
                  </a:outerShdw>
                </a:effectLst>
                <a:latin typeface="Comic Sans MS" panose="030F0702030302020204" pitchFamily="66" charset="0"/>
              </a:rPr>
              <a:t>The Modern World</a:t>
            </a:r>
          </a:p>
        </p:txBody>
      </p:sp>
      <p:pic>
        <p:nvPicPr>
          <p:cNvPr id="1026" name="Picture 2" descr="Highfields School, Matlock - Wikipedia">
            <a:extLst>
              <a:ext uri="{FF2B5EF4-FFF2-40B4-BE49-F238E27FC236}">
                <a16:creationId xmlns:a16="http://schemas.microsoft.com/office/drawing/2014/main" id="{9963DE04-F964-4C56-BFD7-06568F4FE3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68658" cy="67943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7" name="Picture 2" descr="Highfields School, Matlock - Wikipedia">
            <a:extLst>
              <a:ext uri="{FF2B5EF4-FFF2-40B4-BE49-F238E27FC236}">
                <a16:creationId xmlns:a16="http://schemas.microsoft.com/office/drawing/2014/main" id="{D9B96B94-75C2-45E7-8265-EA3A4689E9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3342" y="0"/>
            <a:ext cx="768658" cy="67943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Rectangle: Rounded Corners 8">
            <a:extLst>
              <a:ext uri="{FF2B5EF4-FFF2-40B4-BE49-F238E27FC236}">
                <a16:creationId xmlns:a16="http://schemas.microsoft.com/office/drawing/2014/main" id="{6D9B5836-B55D-42A1-9A79-DC6A8C79652B}"/>
              </a:ext>
            </a:extLst>
          </p:cNvPr>
          <p:cNvSpPr/>
          <p:nvPr/>
        </p:nvSpPr>
        <p:spPr>
          <a:xfrm>
            <a:off x="0" y="679440"/>
            <a:ext cx="1883545" cy="6178560"/>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1600" b="1" u="sng" dirty="0">
                <a:effectLst>
                  <a:outerShdw blurRad="38100" dist="38100" dir="2700000" algn="tl">
                    <a:srgbClr val="000000">
                      <a:alpha val="43137"/>
                    </a:srgbClr>
                  </a:outerShdw>
                </a:effectLst>
                <a:latin typeface="Comic Sans MS" panose="030F0702030302020204" pitchFamily="66" charset="0"/>
              </a:rPr>
              <a:t>What has happened </a:t>
            </a:r>
            <a:r>
              <a:rPr lang="en-GB" sz="1600" b="1" i="1" u="sng" dirty="0">
                <a:effectLst>
                  <a:outerShdw blurRad="38100" dist="38100" dir="2700000" algn="tl">
                    <a:srgbClr val="000000">
                      <a:alpha val="43137"/>
                    </a:srgbClr>
                  </a:outerShdw>
                </a:effectLst>
                <a:latin typeface="Comic Sans MS" panose="030F0702030302020204" pitchFamily="66" charset="0"/>
              </a:rPr>
              <a:t>before</a:t>
            </a:r>
            <a:r>
              <a:rPr lang="en-GB" sz="1600" b="1" u="sng" dirty="0">
                <a:effectLst>
                  <a:outerShdw blurRad="38100" dist="38100" dir="2700000" algn="tl">
                    <a:srgbClr val="000000">
                      <a:alpha val="43137"/>
                    </a:srgbClr>
                  </a:outerShdw>
                </a:effectLst>
                <a:latin typeface="Comic Sans MS" panose="030F0702030302020204" pitchFamily="66" charset="0"/>
              </a:rPr>
              <a:t> our course?</a:t>
            </a:r>
          </a:p>
          <a:p>
            <a:endParaRPr lang="en-GB" sz="1600" dirty="0">
              <a:effectLst>
                <a:outerShdw blurRad="38100" dist="38100" dir="2700000" algn="tl">
                  <a:srgbClr val="000000">
                    <a:alpha val="43137"/>
                  </a:srgbClr>
                </a:outerShdw>
              </a:effectLst>
              <a:latin typeface="Comic Sans MS" panose="030F0702030302020204" pitchFamily="66" charset="0"/>
            </a:endParaRPr>
          </a:p>
          <a:p>
            <a:pPr algn="ctr"/>
            <a:r>
              <a:rPr lang="en-GB" sz="1600" b="1" dirty="0">
                <a:effectLst>
                  <a:outerShdw blurRad="38100" dist="38100" dir="2700000" algn="tl">
                    <a:srgbClr val="000000">
                      <a:alpha val="43137"/>
                    </a:srgbClr>
                  </a:outerShdw>
                </a:effectLst>
                <a:latin typeface="Comic Sans MS" panose="030F0702030302020204" pitchFamily="66" charset="0"/>
              </a:rPr>
              <a:t>The Early Modern World, c. 1500-c.1900</a:t>
            </a:r>
          </a:p>
          <a:p>
            <a:pPr algn="ctr"/>
            <a:endParaRPr lang="en-GB" sz="1600" b="1" dirty="0">
              <a:effectLst>
                <a:outerShdw blurRad="38100" dist="38100" dir="2700000" algn="tl">
                  <a:srgbClr val="000000">
                    <a:alpha val="43137"/>
                  </a:srgbClr>
                </a:outerShdw>
              </a:effectLst>
              <a:latin typeface="Comic Sans MS" panose="030F0702030302020204" pitchFamily="66" charset="0"/>
            </a:endParaRPr>
          </a:p>
          <a:p>
            <a:pPr marL="171450" indent="-171450">
              <a:buFont typeface="Arial" panose="020B0604020202020204" pitchFamily="34" charset="0"/>
              <a:buChar char="•"/>
            </a:pPr>
            <a:r>
              <a:rPr lang="en-GB" sz="1600" dirty="0">
                <a:latin typeface="Comic Sans MS" panose="030F0702030302020204" pitchFamily="66" charset="0"/>
              </a:rPr>
              <a:t>Henry VIII and the Reformation</a:t>
            </a:r>
          </a:p>
          <a:p>
            <a:pPr marL="171450" indent="-171450">
              <a:buFont typeface="Arial" panose="020B0604020202020204" pitchFamily="34" charset="0"/>
              <a:buChar char="•"/>
            </a:pPr>
            <a:r>
              <a:rPr lang="en-GB" sz="1600" dirty="0">
                <a:latin typeface="Comic Sans MS" panose="030F0702030302020204" pitchFamily="66" charset="0"/>
              </a:rPr>
              <a:t>The British Civil Wars</a:t>
            </a:r>
          </a:p>
          <a:p>
            <a:pPr marL="171450" indent="-171450">
              <a:buFont typeface="Arial" panose="020B0604020202020204" pitchFamily="34" charset="0"/>
              <a:buChar char="•"/>
            </a:pPr>
            <a:r>
              <a:rPr lang="en-GB" sz="1600" dirty="0">
                <a:latin typeface="Comic Sans MS" panose="030F0702030302020204" pitchFamily="66" charset="0"/>
              </a:rPr>
              <a:t>The British Empire</a:t>
            </a:r>
          </a:p>
          <a:p>
            <a:pPr marL="171450" indent="-171450">
              <a:buFont typeface="Arial" panose="020B0604020202020204" pitchFamily="34" charset="0"/>
              <a:buChar char="•"/>
            </a:pPr>
            <a:r>
              <a:rPr lang="en-GB" sz="1600" dirty="0">
                <a:latin typeface="Comic Sans MS" panose="030F0702030302020204" pitchFamily="66" charset="0"/>
              </a:rPr>
              <a:t>Slavery through time</a:t>
            </a:r>
          </a:p>
          <a:p>
            <a:pPr marL="171450" indent="-171450">
              <a:buFont typeface="Arial" panose="020B0604020202020204" pitchFamily="34" charset="0"/>
              <a:buChar char="•"/>
            </a:pPr>
            <a:r>
              <a:rPr lang="en-GB" sz="1600" dirty="0">
                <a:latin typeface="Comic Sans MS" panose="030F0702030302020204" pitchFamily="66" charset="0"/>
              </a:rPr>
              <a:t>Britain in the long 19</a:t>
            </a:r>
            <a:r>
              <a:rPr lang="en-GB" sz="1600" baseline="30000" dirty="0">
                <a:latin typeface="Comic Sans MS" panose="030F0702030302020204" pitchFamily="66" charset="0"/>
              </a:rPr>
              <a:t>th</a:t>
            </a:r>
            <a:r>
              <a:rPr lang="en-GB" sz="1600" dirty="0">
                <a:latin typeface="Comic Sans MS" panose="030F0702030302020204" pitchFamily="66" charset="0"/>
              </a:rPr>
              <a:t> Century</a:t>
            </a:r>
          </a:p>
          <a:p>
            <a:pPr algn="ctr"/>
            <a:endParaRPr lang="en-GB" sz="1600" dirty="0">
              <a:latin typeface="Comic Sans MS" panose="030F0702030302020204" pitchFamily="66" charset="0"/>
            </a:endParaRPr>
          </a:p>
          <a:p>
            <a:pPr algn="ctr"/>
            <a:endParaRPr lang="en-GB" sz="1600" dirty="0">
              <a:latin typeface="Comic Sans MS" panose="030F0702030302020204" pitchFamily="66" charset="0"/>
            </a:endParaRPr>
          </a:p>
        </p:txBody>
      </p:sp>
      <p:sp>
        <p:nvSpPr>
          <p:cNvPr id="10" name="Rectangle: Rounded Corners 9">
            <a:extLst>
              <a:ext uri="{FF2B5EF4-FFF2-40B4-BE49-F238E27FC236}">
                <a16:creationId xmlns:a16="http://schemas.microsoft.com/office/drawing/2014/main" id="{65CF94B7-FEDA-4948-8938-4129D13DCA26}"/>
              </a:ext>
            </a:extLst>
          </p:cNvPr>
          <p:cNvSpPr/>
          <p:nvPr/>
        </p:nvSpPr>
        <p:spPr>
          <a:xfrm>
            <a:off x="10159014" y="679440"/>
            <a:ext cx="2032986" cy="6178560"/>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1600" b="1" u="sng" dirty="0">
                <a:effectLst>
                  <a:outerShdw blurRad="38100" dist="38100" dir="2700000" algn="tl">
                    <a:srgbClr val="000000">
                      <a:alpha val="43137"/>
                    </a:srgbClr>
                  </a:outerShdw>
                </a:effectLst>
                <a:latin typeface="Comic Sans MS" panose="030F0702030302020204" pitchFamily="66" charset="0"/>
              </a:rPr>
              <a:t>Where are you going next year?</a:t>
            </a:r>
          </a:p>
          <a:p>
            <a:pPr algn="ctr"/>
            <a:r>
              <a:rPr lang="en-GB" sz="1600" b="1" dirty="0">
                <a:effectLst>
                  <a:outerShdw blurRad="38100" dist="38100" dir="2700000" algn="tl">
                    <a:srgbClr val="000000">
                      <a:alpha val="43137"/>
                    </a:srgbClr>
                  </a:outerShdw>
                </a:effectLst>
                <a:latin typeface="Comic Sans MS" panose="030F0702030302020204" pitchFamily="66" charset="0"/>
              </a:rPr>
              <a:t> </a:t>
            </a:r>
          </a:p>
          <a:p>
            <a:pPr algn="ctr"/>
            <a:r>
              <a:rPr lang="en-GB" sz="1600" b="1" dirty="0">
                <a:effectLst>
                  <a:outerShdw blurRad="38100" dist="38100" dir="2700000" algn="tl">
                    <a:srgbClr val="000000">
                      <a:alpha val="43137"/>
                    </a:srgbClr>
                  </a:outerShdw>
                </a:effectLst>
                <a:latin typeface="Comic Sans MS" panose="030F0702030302020204" pitchFamily="66" charset="0"/>
              </a:rPr>
              <a:t>GCSE</a:t>
            </a:r>
          </a:p>
          <a:p>
            <a:pPr marL="171450" indent="-171450">
              <a:buFont typeface="Arial" panose="020B0604020202020204" pitchFamily="34" charset="0"/>
              <a:buChar char="•"/>
            </a:pPr>
            <a:r>
              <a:rPr lang="en-GB" sz="1600" dirty="0">
                <a:latin typeface="Comic Sans MS" panose="030F0702030302020204" pitchFamily="66" charset="0"/>
              </a:rPr>
              <a:t>Medicine (links to Medieval Y7, Early Modern, Y8, World Wars, Y9)</a:t>
            </a:r>
          </a:p>
          <a:p>
            <a:pPr marL="171450" indent="-171450">
              <a:buFont typeface="Arial" panose="020B0604020202020204" pitchFamily="34" charset="0"/>
              <a:buChar char="•"/>
            </a:pPr>
            <a:r>
              <a:rPr lang="en-GB" sz="1600" dirty="0">
                <a:latin typeface="Comic Sans MS" panose="030F0702030302020204" pitchFamily="66" charset="0"/>
              </a:rPr>
              <a:t>Elizabethan England (links to Y8 Tudors)</a:t>
            </a:r>
          </a:p>
          <a:p>
            <a:pPr marL="171450" indent="-171450">
              <a:buFont typeface="Arial" panose="020B0604020202020204" pitchFamily="34" charset="0"/>
              <a:buChar char="•"/>
            </a:pPr>
            <a:r>
              <a:rPr lang="en-GB" sz="1600" dirty="0">
                <a:latin typeface="Comic Sans MS" panose="030F0702030302020204" pitchFamily="66" charset="0"/>
              </a:rPr>
              <a:t>WW1 (links to Y9)</a:t>
            </a:r>
          </a:p>
          <a:p>
            <a:pPr marL="171450" indent="-171450">
              <a:buFont typeface="Arial" panose="020B0604020202020204" pitchFamily="34" charset="0"/>
              <a:buChar char="•"/>
            </a:pPr>
            <a:r>
              <a:rPr lang="en-GB" sz="1600">
                <a:latin typeface="Comic Sans MS" panose="030F0702030302020204" pitchFamily="66" charset="0"/>
              </a:rPr>
              <a:t>Germany, 1890-1945 (</a:t>
            </a:r>
            <a:r>
              <a:rPr lang="en-GB" sz="1600" dirty="0">
                <a:latin typeface="Comic Sans MS" panose="030F0702030302020204" pitchFamily="66" charset="0"/>
              </a:rPr>
              <a:t>links to Dictators, Y9)</a:t>
            </a:r>
          </a:p>
        </p:txBody>
      </p:sp>
      <p:graphicFrame>
        <p:nvGraphicFramePr>
          <p:cNvPr id="11" name="Table 10">
            <a:extLst>
              <a:ext uri="{FF2B5EF4-FFF2-40B4-BE49-F238E27FC236}">
                <a16:creationId xmlns:a16="http://schemas.microsoft.com/office/drawing/2014/main" id="{B43C5F41-8E10-4EB8-A2BD-483DBEC6356D}"/>
              </a:ext>
            </a:extLst>
          </p:cNvPr>
          <p:cNvGraphicFramePr>
            <a:graphicFrameLocks noGrp="1"/>
          </p:cNvGraphicFramePr>
          <p:nvPr>
            <p:extLst/>
          </p:nvPr>
        </p:nvGraphicFramePr>
        <p:xfrm>
          <a:off x="1983426" y="3409900"/>
          <a:ext cx="8175596" cy="622816"/>
        </p:xfrm>
        <a:graphic>
          <a:graphicData uri="http://schemas.openxmlformats.org/drawingml/2006/table">
            <a:tbl>
              <a:tblPr firstRow="1" bandRow="1">
                <a:effectLst>
                  <a:outerShdw blurRad="50800" dist="38100" dir="5400000" algn="t" rotWithShape="0">
                    <a:prstClr val="black">
                      <a:alpha val="40000"/>
                    </a:prstClr>
                  </a:outerShdw>
                </a:effectLst>
                <a:tableStyleId>{5940675A-B579-460E-94D1-54222C63F5DA}</a:tableStyleId>
              </a:tblPr>
              <a:tblGrid>
                <a:gridCol w="743236">
                  <a:extLst>
                    <a:ext uri="{9D8B030D-6E8A-4147-A177-3AD203B41FA5}">
                      <a16:colId xmlns:a16="http://schemas.microsoft.com/office/drawing/2014/main" val="1918104561"/>
                    </a:ext>
                  </a:extLst>
                </a:gridCol>
                <a:gridCol w="743236">
                  <a:extLst>
                    <a:ext uri="{9D8B030D-6E8A-4147-A177-3AD203B41FA5}">
                      <a16:colId xmlns:a16="http://schemas.microsoft.com/office/drawing/2014/main" val="4025410324"/>
                    </a:ext>
                  </a:extLst>
                </a:gridCol>
                <a:gridCol w="743236">
                  <a:extLst>
                    <a:ext uri="{9D8B030D-6E8A-4147-A177-3AD203B41FA5}">
                      <a16:colId xmlns:a16="http://schemas.microsoft.com/office/drawing/2014/main" val="2396494787"/>
                    </a:ext>
                  </a:extLst>
                </a:gridCol>
                <a:gridCol w="743236">
                  <a:extLst>
                    <a:ext uri="{9D8B030D-6E8A-4147-A177-3AD203B41FA5}">
                      <a16:colId xmlns:a16="http://schemas.microsoft.com/office/drawing/2014/main" val="1270626114"/>
                    </a:ext>
                  </a:extLst>
                </a:gridCol>
                <a:gridCol w="743236">
                  <a:extLst>
                    <a:ext uri="{9D8B030D-6E8A-4147-A177-3AD203B41FA5}">
                      <a16:colId xmlns:a16="http://schemas.microsoft.com/office/drawing/2014/main" val="3694454495"/>
                    </a:ext>
                  </a:extLst>
                </a:gridCol>
                <a:gridCol w="743236">
                  <a:extLst>
                    <a:ext uri="{9D8B030D-6E8A-4147-A177-3AD203B41FA5}">
                      <a16:colId xmlns:a16="http://schemas.microsoft.com/office/drawing/2014/main" val="104909064"/>
                    </a:ext>
                  </a:extLst>
                </a:gridCol>
                <a:gridCol w="743236">
                  <a:extLst>
                    <a:ext uri="{9D8B030D-6E8A-4147-A177-3AD203B41FA5}">
                      <a16:colId xmlns:a16="http://schemas.microsoft.com/office/drawing/2014/main" val="3320237410"/>
                    </a:ext>
                  </a:extLst>
                </a:gridCol>
                <a:gridCol w="743236">
                  <a:extLst>
                    <a:ext uri="{9D8B030D-6E8A-4147-A177-3AD203B41FA5}">
                      <a16:colId xmlns:a16="http://schemas.microsoft.com/office/drawing/2014/main" val="2318746328"/>
                    </a:ext>
                  </a:extLst>
                </a:gridCol>
                <a:gridCol w="743236">
                  <a:extLst>
                    <a:ext uri="{9D8B030D-6E8A-4147-A177-3AD203B41FA5}">
                      <a16:colId xmlns:a16="http://schemas.microsoft.com/office/drawing/2014/main" val="1260513627"/>
                    </a:ext>
                  </a:extLst>
                </a:gridCol>
                <a:gridCol w="743236">
                  <a:extLst>
                    <a:ext uri="{9D8B030D-6E8A-4147-A177-3AD203B41FA5}">
                      <a16:colId xmlns:a16="http://schemas.microsoft.com/office/drawing/2014/main" val="116396683"/>
                    </a:ext>
                  </a:extLst>
                </a:gridCol>
                <a:gridCol w="743236">
                  <a:extLst>
                    <a:ext uri="{9D8B030D-6E8A-4147-A177-3AD203B41FA5}">
                      <a16:colId xmlns:a16="http://schemas.microsoft.com/office/drawing/2014/main" val="2164492448"/>
                    </a:ext>
                  </a:extLst>
                </a:gridCol>
              </a:tblGrid>
              <a:tr h="622816">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1900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1910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1920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1930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1940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1950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1960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1970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1980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1990</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2000</a:t>
                      </a:r>
                    </a:p>
                  </a:txBody>
                  <a:tcPr/>
                </a:tc>
                <a:extLst>
                  <a:ext uri="{0D108BD9-81ED-4DB2-BD59-A6C34878D82A}">
                    <a16:rowId xmlns:a16="http://schemas.microsoft.com/office/drawing/2014/main" val="3196407974"/>
                  </a:ext>
                </a:extLst>
              </a:tr>
            </a:tbl>
          </a:graphicData>
        </a:graphic>
      </p:graphicFrame>
      <p:sp>
        <p:nvSpPr>
          <p:cNvPr id="12" name="Rectangle: Rounded Corners 11">
            <a:extLst>
              <a:ext uri="{FF2B5EF4-FFF2-40B4-BE49-F238E27FC236}">
                <a16:creationId xmlns:a16="http://schemas.microsoft.com/office/drawing/2014/main" id="{C0B359CB-AC2C-484D-8E6E-5B2A950E07E9}"/>
              </a:ext>
            </a:extLst>
          </p:cNvPr>
          <p:cNvSpPr/>
          <p:nvPr/>
        </p:nvSpPr>
        <p:spPr>
          <a:xfrm>
            <a:off x="1793287" y="603681"/>
            <a:ext cx="2308196" cy="1660125"/>
          </a:xfrm>
          <a:prstGeom prst="roundRect">
            <a:avLst/>
          </a:prstGeom>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1:</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The First World War</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Causation</a:t>
            </a:r>
          </a:p>
        </p:txBody>
      </p:sp>
      <p:cxnSp>
        <p:nvCxnSpPr>
          <p:cNvPr id="13" name="Straight Arrow Connector 12">
            <a:extLst>
              <a:ext uri="{FF2B5EF4-FFF2-40B4-BE49-F238E27FC236}">
                <a16:creationId xmlns:a16="http://schemas.microsoft.com/office/drawing/2014/main" id="{1A81653F-6F72-43A3-8863-A7D95BD2981F}"/>
              </a:ext>
            </a:extLst>
          </p:cNvPr>
          <p:cNvCxnSpPr>
            <a:cxnSpLocks/>
          </p:cNvCxnSpPr>
          <p:nvPr/>
        </p:nvCxnSpPr>
        <p:spPr>
          <a:xfrm>
            <a:off x="2645546" y="2263806"/>
            <a:ext cx="355106" cy="1003177"/>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sp>
        <p:nvSpPr>
          <p:cNvPr id="14" name="Rectangle: Rounded Corners 13">
            <a:extLst>
              <a:ext uri="{FF2B5EF4-FFF2-40B4-BE49-F238E27FC236}">
                <a16:creationId xmlns:a16="http://schemas.microsoft.com/office/drawing/2014/main" id="{3B8D2777-9832-4718-A858-8E1821AA07EA}"/>
              </a:ext>
            </a:extLst>
          </p:cNvPr>
          <p:cNvSpPr/>
          <p:nvPr/>
        </p:nvSpPr>
        <p:spPr>
          <a:xfrm>
            <a:off x="4651616" y="4798303"/>
            <a:ext cx="2327800" cy="1631139"/>
          </a:xfrm>
          <a:prstGeom prst="roundRect">
            <a:avLst/>
          </a:prstGeom>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3:</a:t>
            </a:r>
          </a:p>
          <a:p>
            <a:pPr algn="ctr"/>
            <a:endParaRPr lang="en-GB" sz="1600" b="1"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The rise of Hitler</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Causation</a:t>
            </a:r>
          </a:p>
          <a:p>
            <a:pPr algn="ctr"/>
            <a:endParaRPr lang="en-GB" sz="1600" dirty="0">
              <a:solidFill>
                <a:schemeClr val="bg1"/>
              </a:solidFill>
              <a:latin typeface="Comic Sans MS" panose="030F0702030302020204" pitchFamily="66" charset="0"/>
            </a:endParaRPr>
          </a:p>
        </p:txBody>
      </p:sp>
      <p:cxnSp>
        <p:nvCxnSpPr>
          <p:cNvPr id="15" name="Straight Arrow Connector 14">
            <a:extLst>
              <a:ext uri="{FF2B5EF4-FFF2-40B4-BE49-F238E27FC236}">
                <a16:creationId xmlns:a16="http://schemas.microsoft.com/office/drawing/2014/main" id="{FE232A30-F2C3-4A24-9196-9C570ECBE9B9}"/>
              </a:ext>
            </a:extLst>
          </p:cNvPr>
          <p:cNvCxnSpPr>
            <a:cxnSpLocks/>
          </p:cNvCxnSpPr>
          <p:nvPr/>
        </p:nvCxnSpPr>
        <p:spPr>
          <a:xfrm flipH="1" flipV="1">
            <a:off x="4458714" y="3966775"/>
            <a:ext cx="814622" cy="831528"/>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sp>
        <p:nvSpPr>
          <p:cNvPr id="16" name="Rectangle: Rounded Corners 15">
            <a:extLst>
              <a:ext uri="{FF2B5EF4-FFF2-40B4-BE49-F238E27FC236}">
                <a16:creationId xmlns:a16="http://schemas.microsoft.com/office/drawing/2014/main" id="{A1485C13-D1AE-4531-969F-04E90EFDD496}"/>
              </a:ext>
            </a:extLst>
          </p:cNvPr>
          <p:cNvSpPr/>
          <p:nvPr/>
        </p:nvSpPr>
        <p:spPr>
          <a:xfrm>
            <a:off x="5014350" y="776424"/>
            <a:ext cx="2032986" cy="2059619"/>
          </a:xfrm>
          <a:prstGeom prst="roundRect">
            <a:avLst/>
          </a:prstGeom>
          <a:solidFill>
            <a:schemeClr val="accent4"/>
          </a:solidFill>
          <a:ln>
            <a:solidFill>
              <a:schemeClr val="accent4"/>
            </a:solid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4: </a:t>
            </a:r>
          </a:p>
          <a:p>
            <a:pPr algn="ctr"/>
            <a:r>
              <a:rPr lang="en-GB" sz="1600" dirty="0">
                <a:solidFill>
                  <a:schemeClr val="bg1"/>
                </a:solidFill>
                <a:latin typeface="Comic Sans MS" panose="030F0702030302020204" pitchFamily="66" charset="0"/>
              </a:rPr>
              <a:t>What stories should we tell about WW2?</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Interpretations</a:t>
            </a:r>
          </a:p>
          <a:p>
            <a:pPr algn="ctr"/>
            <a:endParaRPr lang="en-GB" sz="1600" dirty="0">
              <a:solidFill>
                <a:schemeClr val="bg1"/>
              </a:solidFill>
              <a:latin typeface="Comic Sans MS" panose="030F0702030302020204" pitchFamily="66" charset="0"/>
            </a:endParaRPr>
          </a:p>
        </p:txBody>
      </p:sp>
      <p:cxnSp>
        <p:nvCxnSpPr>
          <p:cNvPr id="17" name="Straight Arrow Connector 16">
            <a:extLst>
              <a:ext uri="{FF2B5EF4-FFF2-40B4-BE49-F238E27FC236}">
                <a16:creationId xmlns:a16="http://schemas.microsoft.com/office/drawing/2014/main" id="{769E218D-09F0-4585-AB16-C00F17BE1907}"/>
              </a:ext>
            </a:extLst>
          </p:cNvPr>
          <p:cNvCxnSpPr>
            <a:cxnSpLocks/>
            <a:stCxn id="16" idx="2"/>
          </p:cNvCxnSpPr>
          <p:nvPr/>
        </p:nvCxnSpPr>
        <p:spPr>
          <a:xfrm flipH="1">
            <a:off x="5057964" y="2836043"/>
            <a:ext cx="972879" cy="537602"/>
          </a:xfrm>
          <a:prstGeom prst="straightConnector1">
            <a:avLst/>
          </a:prstGeom>
          <a:ln w="76200">
            <a:solidFill>
              <a:schemeClr val="accent4"/>
            </a:solidFill>
            <a:tailEnd type="triangle"/>
          </a:ln>
        </p:spPr>
        <p:style>
          <a:lnRef idx="3">
            <a:schemeClr val="accent1"/>
          </a:lnRef>
          <a:fillRef idx="0">
            <a:schemeClr val="accent1"/>
          </a:fillRef>
          <a:effectRef idx="2">
            <a:schemeClr val="accent1"/>
          </a:effectRef>
          <a:fontRef idx="minor">
            <a:schemeClr val="tx1"/>
          </a:fontRef>
        </p:style>
      </p:cxnSp>
      <p:cxnSp>
        <p:nvCxnSpPr>
          <p:cNvPr id="20" name="Straight Arrow Connector 19">
            <a:extLst>
              <a:ext uri="{FF2B5EF4-FFF2-40B4-BE49-F238E27FC236}">
                <a16:creationId xmlns:a16="http://schemas.microsoft.com/office/drawing/2014/main" id="{3776B822-8730-4E67-ADD4-E90646C52904}"/>
              </a:ext>
            </a:extLst>
          </p:cNvPr>
          <p:cNvCxnSpPr>
            <a:cxnSpLocks/>
          </p:cNvCxnSpPr>
          <p:nvPr/>
        </p:nvCxnSpPr>
        <p:spPr>
          <a:xfrm flipH="1" flipV="1">
            <a:off x="5423209" y="4074617"/>
            <a:ext cx="3965882" cy="889897"/>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sp>
        <p:nvSpPr>
          <p:cNvPr id="21" name="Rectangle: Rounded Corners 20">
            <a:extLst>
              <a:ext uri="{FF2B5EF4-FFF2-40B4-BE49-F238E27FC236}">
                <a16:creationId xmlns:a16="http://schemas.microsoft.com/office/drawing/2014/main" id="{3E2F78E0-1DDC-4AD1-9B65-2A4E5F187519}"/>
              </a:ext>
            </a:extLst>
          </p:cNvPr>
          <p:cNvSpPr/>
          <p:nvPr/>
        </p:nvSpPr>
        <p:spPr>
          <a:xfrm>
            <a:off x="7605848" y="4964514"/>
            <a:ext cx="2632419" cy="1419150"/>
          </a:xfrm>
          <a:prstGeom prst="roundRect">
            <a:avLst/>
          </a:prstGeom>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6: Genocide in the 20</a:t>
            </a:r>
            <a:r>
              <a:rPr lang="en-GB" sz="1600" b="1" baseline="30000" dirty="0">
                <a:solidFill>
                  <a:schemeClr val="bg1"/>
                </a:solidFill>
                <a:latin typeface="Comic Sans MS" panose="030F0702030302020204" pitchFamily="66" charset="0"/>
              </a:rPr>
              <a:t>th</a:t>
            </a:r>
            <a:r>
              <a:rPr lang="en-GB" sz="1600" b="1" dirty="0">
                <a:solidFill>
                  <a:schemeClr val="bg1"/>
                </a:solidFill>
                <a:latin typeface="Comic Sans MS" panose="030F0702030302020204" pitchFamily="66" charset="0"/>
              </a:rPr>
              <a:t> Century</a:t>
            </a:r>
            <a:endParaRPr lang="en-GB" sz="1600" dirty="0">
              <a:solidFill>
                <a:schemeClr val="bg1"/>
              </a:solidFill>
              <a:latin typeface="Comic Sans MS" panose="030F0702030302020204" pitchFamily="66" charset="0"/>
            </a:endParaRP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Causation</a:t>
            </a:r>
          </a:p>
        </p:txBody>
      </p:sp>
      <p:cxnSp>
        <p:nvCxnSpPr>
          <p:cNvPr id="24" name="Straight Arrow Connector 23">
            <a:extLst>
              <a:ext uri="{FF2B5EF4-FFF2-40B4-BE49-F238E27FC236}">
                <a16:creationId xmlns:a16="http://schemas.microsoft.com/office/drawing/2014/main" id="{7DFEEAC2-211A-4CD5-9E1B-27DF711DEE39}"/>
              </a:ext>
            </a:extLst>
          </p:cNvPr>
          <p:cNvCxnSpPr>
            <a:cxnSpLocks/>
          </p:cNvCxnSpPr>
          <p:nvPr/>
        </p:nvCxnSpPr>
        <p:spPr>
          <a:xfrm flipH="1" flipV="1">
            <a:off x="8922058" y="4012708"/>
            <a:ext cx="390640" cy="909905"/>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sp>
        <p:nvSpPr>
          <p:cNvPr id="26" name="Rectangle: Rounded Corners 25">
            <a:extLst>
              <a:ext uri="{FF2B5EF4-FFF2-40B4-BE49-F238E27FC236}">
                <a16:creationId xmlns:a16="http://schemas.microsoft.com/office/drawing/2014/main" id="{EEA257DA-A73D-43BC-92E0-2E471D15D8F8}"/>
              </a:ext>
            </a:extLst>
          </p:cNvPr>
          <p:cNvSpPr/>
          <p:nvPr/>
        </p:nvSpPr>
        <p:spPr>
          <a:xfrm>
            <a:off x="7515869" y="603682"/>
            <a:ext cx="2543263" cy="2342950"/>
          </a:xfrm>
          <a:prstGeom prst="roundRect">
            <a:avLst/>
          </a:prstGeom>
          <a:solidFill>
            <a:srgbClr val="FF0000"/>
          </a:solidFill>
          <a:ln>
            <a:solidFill>
              <a:srgbClr val="FF0000"/>
            </a:solid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5: </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Post-war Britain: The story of Sam Beaver-King</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Change and Continuity</a:t>
            </a:r>
          </a:p>
          <a:p>
            <a:pPr algn="ctr"/>
            <a:endParaRPr lang="en-GB" sz="1600" dirty="0">
              <a:solidFill>
                <a:schemeClr val="bg1"/>
              </a:solidFill>
              <a:latin typeface="Comic Sans MS" panose="030F0702030302020204" pitchFamily="66" charset="0"/>
            </a:endParaRPr>
          </a:p>
          <a:p>
            <a:pPr algn="ctr"/>
            <a:endParaRPr lang="en-GB" sz="1600" dirty="0">
              <a:solidFill>
                <a:schemeClr val="bg1"/>
              </a:solidFill>
              <a:latin typeface="Comic Sans MS" panose="030F0702030302020204" pitchFamily="66" charset="0"/>
            </a:endParaRPr>
          </a:p>
        </p:txBody>
      </p:sp>
      <p:cxnSp>
        <p:nvCxnSpPr>
          <p:cNvPr id="27" name="Straight Arrow Connector 26">
            <a:extLst>
              <a:ext uri="{FF2B5EF4-FFF2-40B4-BE49-F238E27FC236}">
                <a16:creationId xmlns:a16="http://schemas.microsoft.com/office/drawing/2014/main" id="{B2FC4DF9-7824-4438-A531-89E3D4840E25}"/>
              </a:ext>
            </a:extLst>
          </p:cNvPr>
          <p:cNvCxnSpPr>
            <a:cxnSpLocks/>
          </p:cNvCxnSpPr>
          <p:nvPr/>
        </p:nvCxnSpPr>
        <p:spPr>
          <a:xfrm flipH="1">
            <a:off x="5976151" y="2732862"/>
            <a:ext cx="1683067" cy="560044"/>
          </a:xfrm>
          <a:prstGeom prst="straightConnector1">
            <a:avLst/>
          </a:prstGeom>
          <a:ln w="7620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29" name="Straight Arrow Connector 28">
            <a:extLst>
              <a:ext uri="{FF2B5EF4-FFF2-40B4-BE49-F238E27FC236}">
                <a16:creationId xmlns:a16="http://schemas.microsoft.com/office/drawing/2014/main" id="{A5E81E0F-E494-40D5-80D4-EBAA0009AA95}"/>
              </a:ext>
            </a:extLst>
          </p:cNvPr>
          <p:cNvCxnSpPr>
            <a:cxnSpLocks/>
          </p:cNvCxnSpPr>
          <p:nvPr/>
        </p:nvCxnSpPr>
        <p:spPr>
          <a:xfrm>
            <a:off x="9250532" y="2663300"/>
            <a:ext cx="808601" cy="649615"/>
          </a:xfrm>
          <a:prstGeom prst="straightConnector1">
            <a:avLst/>
          </a:prstGeom>
          <a:ln w="7620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25" name="Straight Arrow Connector 24">
            <a:extLst>
              <a:ext uri="{FF2B5EF4-FFF2-40B4-BE49-F238E27FC236}">
                <a16:creationId xmlns:a16="http://schemas.microsoft.com/office/drawing/2014/main" id="{70E9A412-73CF-4089-B4F2-04B98BFCE388}"/>
              </a:ext>
            </a:extLst>
          </p:cNvPr>
          <p:cNvCxnSpPr>
            <a:cxnSpLocks/>
          </p:cNvCxnSpPr>
          <p:nvPr/>
        </p:nvCxnSpPr>
        <p:spPr>
          <a:xfrm flipH="1">
            <a:off x="1983426" y="2281557"/>
            <a:ext cx="665079" cy="896709"/>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sp>
        <p:nvSpPr>
          <p:cNvPr id="32" name="Rectangle: Rounded Corners 31">
            <a:extLst>
              <a:ext uri="{FF2B5EF4-FFF2-40B4-BE49-F238E27FC236}">
                <a16:creationId xmlns:a16="http://schemas.microsoft.com/office/drawing/2014/main" id="{3D6B4B28-3F85-41B4-8768-EA40ABCDBF0C}"/>
              </a:ext>
            </a:extLst>
          </p:cNvPr>
          <p:cNvSpPr/>
          <p:nvPr/>
        </p:nvSpPr>
        <p:spPr>
          <a:xfrm>
            <a:off x="2154636" y="4462699"/>
            <a:ext cx="2032986" cy="2059619"/>
          </a:xfrm>
          <a:prstGeom prst="roundRect">
            <a:avLst/>
          </a:prstGeom>
          <a:solidFill>
            <a:schemeClr val="accent4"/>
          </a:solidFill>
          <a:ln>
            <a:solidFill>
              <a:schemeClr val="accent4"/>
            </a:solid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2: </a:t>
            </a:r>
          </a:p>
          <a:p>
            <a:pPr algn="ctr"/>
            <a:r>
              <a:rPr lang="en-GB" sz="1600" dirty="0">
                <a:solidFill>
                  <a:schemeClr val="bg1"/>
                </a:solidFill>
                <a:latin typeface="Comic Sans MS" panose="030F0702030302020204" pitchFamily="66" charset="0"/>
              </a:rPr>
              <a:t>How should we remember Field Marshall Haig?</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Interpretations + Sources</a:t>
            </a:r>
          </a:p>
          <a:p>
            <a:pPr algn="ctr"/>
            <a:endParaRPr lang="en-GB" sz="1600" dirty="0">
              <a:solidFill>
                <a:schemeClr val="bg1"/>
              </a:solidFill>
              <a:latin typeface="Comic Sans MS" panose="030F0702030302020204" pitchFamily="66" charset="0"/>
            </a:endParaRPr>
          </a:p>
        </p:txBody>
      </p:sp>
      <p:cxnSp>
        <p:nvCxnSpPr>
          <p:cNvPr id="33" name="Straight Arrow Connector 32">
            <a:extLst>
              <a:ext uri="{FF2B5EF4-FFF2-40B4-BE49-F238E27FC236}">
                <a16:creationId xmlns:a16="http://schemas.microsoft.com/office/drawing/2014/main" id="{DED8E5A3-E1B9-4C0B-8AE6-BF71B33A6762}"/>
              </a:ext>
            </a:extLst>
          </p:cNvPr>
          <p:cNvCxnSpPr>
            <a:cxnSpLocks/>
          </p:cNvCxnSpPr>
          <p:nvPr/>
        </p:nvCxnSpPr>
        <p:spPr>
          <a:xfrm flipH="1" flipV="1">
            <a:off x="3221466" y="3923931"/>
            <a:ext cx="119840" cy="572053"/>
          </a:xfrm>
          <a:prstGeom prst="straightConnector1">
            <a:avLst/>
          </a:prstGeom>
          <a:ln w="76200">
            <a:solidFill>
              <a:schemeClr val="accent4"/>
            </a:solidFill>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9784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771283"/>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67553">
                <a:tc gridSpan="3">
                  <a:txBody>
                    <a:bodyPr/>
                    <a:lstStyle/>
                    <a:p>
                      <a:pPr algn="ctr">
                        <a:lnSpc>
                          <a:spcPct val="107000"/>
                        </a:lnSpc>
                        <a:spcAft>
                          <a:spcPts val="0"/>
                        </a:spcAft>
                      </a:pPr>
                      <a:r>
                        <a:rPr lang="en-GB" sz="1600" b="1" dirty="0">
                          <a:effectLst/>
                        </a:rPr>
                        <a:t>Assessment 9.1 Why did war break out in 1914?</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0102">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29471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984718">
                <a:tc>
                  <a:txBody>
                    <a:bodyPr/>
                    <a:lstStyle/>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The ability to define:</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Militarism</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Alliances</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Imperialism</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Nationalism</a:t>
                      </a:r>
                    </a:p>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 and to make surface level links to the outbreak of war.</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As developing but can give specific examples of for each, beginning to link those specifically to the out break of war in 1914.</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As below, but in addition, are able to draw broader conclusions about reasons for tension between countries and about how countries can ‘slide’ towards conflict. </a:t>
                      </a:r>
                    </a:p>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The most able may be able to link this to contemporary events and/or conflicts.</a:t>
                      </a:r>
                    </a:p>
                  </a:txBody>
                  <a:tcPr marL="68580" marR="68580" marT="0" marB="0"/>
                </a:tc>
                <a:extLst>
                  <a:ext uri="{0D108BD9-81ED-4DB2-BD59-A6C34878D82A}">
                    <a16:rowId xmlns:a16="http://schemas.microsoft.com/office/drawing/2014/main" val="1938892811"/>
                  </a:ext>
                </a:extLst>
              </a:tr>
              <a:tr h="2675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Second Order Concept: Causation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F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6755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419087">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dirty="0">
                          <a:effectLst/>
                        </a:rPr>
                        <a:t>Any answer that </a:t>
                      </a:r>
                      <a:r>
                        <a:rPr lang="en-GB" sz="1200" b="0" dirty="0">
                          <a:effectLst/>
                        </a:rPr>
                        <a:t>does</a:t>
                      </a:r>
                      <a:r>
                        <a:rPr lang="en-GB" sz="1200" b="0" baseline="0" dirty="0">
                          <a:effectLst/>
                        </a:rPr>
                        <a:t> </a:t>
                      </a:r>
                      <a:r>
                        <a:rPr lang="en-GB" sz="1200" b="1" baseline="0" dirty="0">
                          <a:effectLst/>
                        </a:rPr>
                        <a:t>not explain</a:t>
                      </a:r>
                      <a:r>
                        <a:rPr lang="en-GB" sz="1200" b="0" baseline="0" dirty="0">
                          <a:effectLst/>
                        </a:rPr>
                        <a:t> cannot get higher than</a:t>
                      </a:r>
                      <a:r>
                        <a:rPr lang="en-GB" sz="1200" b="1" baseline="0" dirty="0">
                          <a:effectLst/>
                        </a:rPr>
                        <a:t> Developing.</a:t>
                      </a:r>
                      <a:endParaRPr lang="en-GB" sz="120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dirty="0">
                          <a:effectLst/>
                        </a:rPr>
                        <a:t> Answer has clear</a:t>
                      </a:r>
                      <a:r>
                        <a:rPr lang="en-GB" sz="1200" baseline="0" dirty="0">
                          <a:effectLst/>
                        </a:rPr>
                        <a:t> points that are focused on the question. Attempts to write in </a:t>
                      </a:r>
                      <a:r>
                        <a:rPr lang="en-GB" sz="1200" b="1" baseline="0" dirty="0">
                          <a:effectLst/>
                        </a:rPr>
                        <a:t>factors</a:t>
                      </a:r>
                      <a:r>
                        <a:rPr lang="en-GB" sz="1200" b="0" baseline="0" dirty="0">
                          <a:effectLst/>
                        </a:rPr>
                        <a:t>, but may not always be successful.</a:t>
                      </a:r>
                      <a:endParaRPr lang="en-GB" sz="1200" dirty="0">
                        <a:effectLst/>
                      </a:endParaRPr>
                    </a:p>
                    <a:p>
                      <a:pPr marL="342900" lvl="0" indent="-342900" algn="l">
                        <a:lnSpc>
                          <a:spcPct val="107000"/>
                        </a:lnSpc>
                        <a:spcAft>
                          <a:spcPts val="0"/>
                        </a:spcAft>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some</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‘thick description.’</a:t>
                      </a:r>
                    </a:p>
                    <a:p>
                      <a:pPr marL="342900" lvl="0" indent="-342900" algn="l">
                        <a:lnSpc>
                          <a:spcPct val="107000"/>
                        </a:lnSpc>
                        <a:spcAft>
                          <a:spcPts val="0"/>
                        </a:spcAft>
                        <a:buFont typeface="Symbol" panose="05050102010706020507" pitchFamily="18" charset="2"/>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Attempts to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explain</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by using the wording from the question. However, these are likely to be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brief</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do not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persuade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the reader. ‘Why does this matter?’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dirty="0">
                          <a:effectLst/>
                        </a:rPr>
                        <a:t> Answers are organised into </a:t>
                      </a:r>
                      <a:r>
                        <a:rPr lang="en-GB" sz="1200" b="1" dirty="0">
                          <a:effectLst/>
                        </a:rPr>
                        <a:t>factored</a:t>
                      </a:r>
                      <a:r>
                        <a:rPr lang="en-GB" sz="1200" b="0" dirty="0">
                          <a:effectLst/>
                        </a:rPr>
                        <a:t> </a:t>
                      </a:r>
                      <a:r>
                        <a:rPr lang="en-GB" sz="1200" b="1" dirty="0">
                          <a:effectLst/>
                        </a:rPr>
                        <a:t>paragraphs </a:t>
                      </a:r>
                      <a:r>
                        <a:rPr lang="en-GB" sz="1200" b="0" dirty="0">
                          <a:effectLst/>
                        </a:rPr>
                        <a:t>with</a:t>
                      </a:r>
                      <a:r>
                        <a:rPr lang="en-GB" sz="1200" b="0" baseline="0" dirty="0">
                          <a:effectLst/>
                        </a:rPr>
                        <a:t> a </a:t>
                      </a:r>
                      <a:r>
                        <a:rPr lang="en-GB" sz="1200" b="1" baseline="0" dirty="0">
                          <a:effectLst/>
                        </a:rPr>
                        <a:t>clear focus on the question.</a:t>
                      </a:r>
                      <a:r>
                        <a:rPr lang="en-GB" sz="1200" b="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Demonstrates </a:t>
                      </a:r>
                      <a:r>
                        <a:rPr lang="en-GB" sz="1200" b="1" baseline="0" dirty="0">
                          <a:effectLst/>
                        </a:rPr>
                        <a:t>impressive subject knowledge</a:t>
                      </a:r>
                      <a:r>
                        <a:rPr lang="en-GB" sz="1200" b="0" baseline="0" dirty="0">
                          <a:effectLst/>
                        </a:rPr>
                        <a:t>. Attempts to use </a:t>
                      </a:r>
                      <a:r>
                        <a:rPr lang="en-GB" sz="1200" b="1" baseline="0" dirty="0">
                          <a:effectLst/>
                        </a:rPr>
                        <a:t>‘thick description’</a:t>
                      </a:r>
                      <a:r>
                        <a:rPr lang="en-GB" sz="1200" b="0" baseline="0" dirty="0">
                          <a:effectLst/>
                        </a:rPr>
                        <a:t>. There is a good range of key terms and specific examples. Key terminology is used, but there may be </a:t>
                      </a:r>
                      <a:r>
                        <a:rPr lang="en-GB" sz="1200" b="1" baseline="0" dirty="0">
                          <a:effectLst/>
                        </a:rPr>
                        <a:t>inaccuracies</a:t>
                      </a:r>
                      <a:r>
                        <a:rPr lang="en-GB" sz="1200" b="0" baseline="0" dirty="0">
                          <a:effectLst/>
                        </a:rPr>
                        <a:t>,</a:t>
                      </a:r>
                      <a:r>
                        <a:rPr lang="en-GB" sz="1200" b="1" baseline="0" dirty="0">
                          <a:effectLst/>
                        </a:rPr>
                        <a:t> misconceptions </a:t>
                      </a:r>
                      <a:r>
                        <a:rPr lang="en-GB" sz="1200" b="0" baseline="0" dirty="0">
                          <a:effectLst/>
                        </a:rPr>
                        <a:t>or </a:t>
                      </a:r>
                      <a:r>
                        <a:rPr lang="en-GB" sz="1200" b="1" baseline="0" dirty="0">
                          <a:effectLst/>
                        </a:rPr>
                        <a:t>some evidence missing.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dirty="0">
                          <a:effectLst/>
                        </a:rPr>
                        <a:t>Explanations</a:t>
                      </a:r>
                      <a:r>
                        <a:rPr lang="en-GB" sz="1200" b="0" dirty="0">
                          <a:effectLst/>
                        </a:rPr>
                        <a:t> are increasingly</a:t>
                      </a:r>
                      <a:r>
                        <a:rPr lang="en-GB" sz="1200" b="0" baseline="0" dirty="0">
                          <a:effectLst/>
                        </a:rPr>
                        <a:t> impressive and consistently link evidence back to the question. However, </a:t>
                      </a:r>
                      <a:r>
                        <a:rPr lang="en-GB" sz="1200" b="1" baseline="0" dirty="0">
                          <a:effectLst/>
                        </a:rPr>
                        <a:t>on occasion </a:t>
                      </a:r>
                      <a:r>
                        <a:rPr lang="en-GB" sz="1200" b="0" baseline="0" dirty="0">
                          <a:effectLst/>
                        </a:rPr>
                        <a:t>the reader may be left asking ‘why’ or ‘how’.</a:t>
                      </a:r>
                      <a:endParaRPr lang="en-GB" sz="1200" b="1"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‘factor X is more important than factor Y.’</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spcAft>
                          <a:spcPts val="0"/>
                        </a:spcAft>
                        <a:buFont typeface="Symbol" panose="05050102010706020507" pitchFamily="18" charset="2"/>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May</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mention how factors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link</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or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inter-connect.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200" dirty="0">
                          <a:effectLst/>
                        </a:rPr>
                        <a:t>As</a:t>
                      </a:r>
                      <a:r>
                        <a:rPr lang="en-GB" sz="1200" baseline="0" dirty="0">
                          <a:effectLst/>
                        </a:rPr>
                        <a:t> </a:t>
                      </a:r>
                      <a:r>
                        <a:rPr lang="en-GB" sz="1200" b="1" baseline="0" dirty="0">
                          <a:effectLst/>
                        </a:rPr>
                        <a:t>Core</a:t>
                      </a:r>
                      <a:r>
                        <a:rPr lang="en-GB" sz="1200" b="0" baseline="0" dirty="0">
                          <a:effectLst/>
                        </a:rPr>
                        <a:t>, but:</a:t>
                      </a:r>
                      <a:r>
                        <a:rPr lang="en-GB" sz="1200" dirty="0">
                          <a:effectLst/>
                        </a:rPr>
                        <a:t>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baseline="0" dirty="0">
                          <a:effectLst/>
                        </a:rPr>
                        <a:t>Demonstrates </a:t>
                      </a:r>
                      <a:r>
                        <a:rPr lang="en-GB" sz="1200" b="1" baseline="0" dirty="0">
                          <a:effectLst/>
                        </a:rPr>
                        <a:t>excellent subject knowledge</a:t>
                      </a:r>
                      <a:r>
                        <a:rPr lang="en-GB" sz="1200" b="0" baseline="0" dirty="0">
                          <a:effectLst/>
                        </a:rPr>
                        <a:t>. Uses </a:t>
                      </a:r>
                      <a:r>
                        <a:rPr lang="en-GB" sz="1200" b="1" baseline="0" dirty="0">
                          <a:effectLst/>
                        </a:rPr>
                        <a:t>‘thick description’</a:t>
                      </a:r>
                      <a:r>
                        <a:rPr lang="en-GB" sz="1200" b="0" baseline="0" dirty="0">
                          <a:effectLst/>
                        </a:rPr>
                        <a:t> to provide a range of key terms and specific examples. Key terminology is used well.</a:t>
                      </a:r>
                      <a:endParaRPr lang="en-GB" sz="1200" dirty="0">
                        <a:effectLst/>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baseline="0" dirty="0">
                          <a:effectLst/>
                        </a:rPr>
                        <a:t>Explanations </a:t>
                      </a:r>
                      <a:r>
                        <a:rPr lang="en-GB" sz="1200" b="0" baseline="0" dirty="0">
                          <a:effectLst/>
                        </a:rPr>
                        <a:t>are developed and increasingly convincing. It is clear why the evidence being discussed matters. May attempt to use the language of causation.</a:t>
                      </a:r>
                      <a:endParaRPr lang="en-GB" sz="1200" b="0" dirty="0">
                        <a:effectLst/>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baseline="0" dirty="0">
                          <a:effectLst/>
                        </a:rPr>
                        <a:t>Increasingly persuasive</a:t>
                      </a:r>
                      <a:r>
                        <a:rPr lang="en-GB" sz="1200" b="0" baseline="0" dirty="0">
                          <a:effectLst/>
                        </a:rPr>
                        <a:t> </a:t>
                      </a:r>
                      <a:r>
                        <a:rPr lang="en-GB" sz="1200" b="1" baseline="0" dirty="0">
                          <a:effectLst/>
                        </a:rPr>
                        <a:t>judgements</a:t>
                      </a:r>
                      <a:r>
                        <a:rPr lang="en-GB" sz="1200" b="0" baseline="0" dirty="0">
                          <a:effectLst/>
                        </a:rPr>
                        <a:t> can be found in the conclusion. However, links to the evidence or overall argument may be patchy.</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baseline="0" dirty="0">
                          <a:effectLst/>
                        </a:rPr>
                        <a:t>Answers beginning to show signs of being </a:t>
                      </a:r>
                      <a:r>
                        <a:rPr lang="en-GB" sz="1200" b="1" baseline="0" dirty="0">
                          <a:effectLst/>
                        </a:rPr>
                        <a:t>argumentative</a:t>
                      </a:r>
                      <a:r>
                        <a:rPr lang="en-GB" sz="1200" b="0" baseline="0" dirty="0">
                          <a:effectLst/>
                        </a:rPr>
                        <a:t> and attempted to convince the reader that this version of history is correct. This is done by beginning to </a:t>
                      </a:r>
                      <a:r>
                        <a:rPr lang="en-GB" sz="1200" b="1" baseline="0" dirty="0">
                          <a:effectLst/>
                        </a:rPr>
                        <a:t>compare</a:t>
                      </a:r>
                      <a:r>
                        <a:rPr lang="en-GB" sz="1200" b="0" baseline="0" dirty="0">
                          <a:effectLst/>
                        </a:rPr>
                        <a:t> the importance of</a:t>
                      </a:r>
                      <a:r>
                        <a:rPr lang="en-GB" sz="1200" b="1" baseline="0" dirty="0">
                          <a:effectLst/>
                        </a:rPr>
                        <a:t> factors</a:t>
                      </a:r>
                      <a:r>
                        <a:rPr lang="en-GB" sz="1200" b="0" baseline="0" dirty="0">
                          <a:effectLst/>
                        </a:rPr>
                        <a:t>.</a:t>
                      </a:r>
                      <a:endParaRPr lang="en-GB" sz="1200" b="1" dirty="0">
                        <a:effectLst/>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baseline="0" dirty="0">
                          <a:effectLst/>
                        </a:rPr>
                        <a:t>May identify how factors </a:t>
                      </a:r>
                      <a:r>
                        <a:rPr lang="en-GB" sz="1200" b="1" baseline="0" dirty="0">
                          <a:effectLst/>
                        </a:rPr>
                        <a:t>link</a:t>
                      </a:r>
                      <a:r>
                        <a:rPr lang="en-GB" sz="1200" b="0" baseline="0" dirty="0">
                          <a:effectLst/>
                        </a:rPr>
                        <a:t>, but explanations of these links are not always convincing.</a:t>
                      </a:r>
                      <a:endParaRPr lang="en-GB" sz="1200" b="1"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300546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857999"/>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82745">
                <a:tc gridSpan="3">
                  <a:txBody>
                    <a:bodyPr/>
                    <a:lstStyle/>
                    <a:p>
                      <a:pPr algn="ctr">
                        <a:lnSpc>
                          <a:spcPct val="107000"/>
                        </a:lnSpc>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Assessment 9.2: How should we remember Field Marshall Haig? </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82745">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4811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359767">
                <a:tc>
                  <a:txBody>
                    <a:bodyPr/>
                    <a:lstStyle/>
                    <a:p>
                      <a:pPr marL="0" lvl="0" indent="0" algn="l">
                        <a:lnSpc>
                          <a:spcPct val="107000"/>
                        </a:lnSpc>
                        <a:spcAft>
                          <a:spcPts val="0"/>
                        </a:spcAft>
                        <a:buFont typeface="Symbol" panose="05050102010706020507" pitchFamily="18" charset="2"/>
                        <a:buNone/>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Be able to provide basic evidence to discuss Haig’s legacy. This might include:</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The death toll at the Somme</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Conditions at Passchendaele.</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He lived in a chateau</a:t>
                      </a:r>
                    </a:p>
                    <a:p>
                      <a:pPr marL="0" lvl="0" indent="0" algn="l">
                        <a:lnSpc>
                          <a:spcPct val="107000"/>
                        </a:lnSpc>
                        <a:spcAft>
                          <a:spcPts val="0"/>
                        </a:spcAft>
                        <a:buFontTx/>
                        <a:buNone/>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These are likely to be fairly surface level.</a:t>
                      </a: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To provide a more complex view of Haig’s character and achievements. As with developing, but may now provide counter-argument with facts such as:</a:t>
                      </a:r>
                    </a:p>
                    <a:p>
                      <a:pPr marL="285750" lvl="0" indent="-285750" algn="l">
                        <a:lnSpc>
                          <a:spcPct val="107000"/>
                        </a:lnSpc>
                        <a:spcAft>
                          <a:spcPts val="0"/>
                        </a:spcAft>
                        <a:buFontTx/>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Haig’s role in developing new tactics/tech (e.g. the tank)</a:t>
                      </a:r>
                    </a:p>
                    <a:p>
                      <a:pPr marL="285750" lvl="0" indent="-285750" algn="l">
                        <a:lnSpc>
                          <a:spcPct val="107000"/>
                        </a:lnSpc>
                        <a:spcAft>
                          <a:spcPts val="0"/>
                        </a:spcAft>
                        <a:buFontTx/>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Haig’s logistical achievements</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As Core, but is able to place Haig’s achievements and failures in the context of war. Facts are no longer considered in isolation, e.g.:</a:t>
                      </a:r>
                    </a:p>
                    <a:p>
                      <a:pPr marL="285750" marR="0" lvl="0" indent="-285750" algn="l" defTabSz="914400" rtl="0" eaLnBrk="1" fontAlgn="auto" latinLnBrk="0" hangingPunct="1">
                        <a:lnSpc>
                          <a:spcPct val="107000"/>
                        </a:lnSpc>
                        <a:spcBef>
                          <a:spcPts val="0"/>
                        </a:spcBef>
                        <a:spcAft>
                          <a:spcPts val="0"/>
                        </a:spcAft>
                        <a:buClrTx/>
                        <a:buSzTx/>
                        <a:buFontTx/>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The death toll at the Somme is now considered in light of the defender’s advantage prevalent on the W. Front</a:t>
                      </a:r>
                    </a:p>
                  </a:txBody>
                  <a:tcPr marL="68580" marR="68580" marT="0" marB="0"/>
                </a:tc>
                <a:extLst>
                  <a:ext uri="{0D108BD9-81ED-4DB2-BD59-A6C34878D82A}">
                    <a16:rowId xmlns:a16="http://schemas.microsoft.com/office/drawing/2014/main" val="1938892811"/>
                  </a:ext>
                </a:extLst>
              </a:tr>
              <a:tr h="305892">
                <a:tc gridSpan="3">
                  <a:txBody>
                    <a:bodyPr/>
                    <a:lstStyle/>
                    <a:p>
                      <a:pPr algn="ctr">
                        <a:lnSpc>
                          <a:spcPct val="107000"/>
                        </a:lnSpc>
                        <a:spcAft>
                          <a:spcPts val="0"/>
                        </a:spcAft>
                      </a:pPr>
                      <a:r>
                        <a:rPr lang="en-GB" sz="1600" b="1" dirty="0">
                          <a:effectLst/>
                        </a:rPr>
                        <a:t>Concepts:</a:t>
                      </a:r>
                      <a:r>
                        <a:rPr lang="en-GB" sz="1600" b="1" baseline="0" dirty="0">
                          <a:effectLst/>
                        </a:rPr>
                        <a:t> Interpretations &amp; Sources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82745">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995992">
                <a:tc>
                  <a:txBody>
                    <a:bodyPr/>
                    <a:lstStyle/>
                    <a:p>
                      <a:pPr marL="0" lvl="0" indent="0" algn="l">
                        <a:lnSpc>
                          <a:spcPct val="107000"/>
                        </a:lnSpc>
                        <a:spcAft>
                          <a:spcPts val="0"/>
                        </a:spcAft>
                        <a:buFont typeface="Symbol" panose="05050102010706020507" pitchFamily="18" charset="2"/>
                        <a:buNone/>
                      </a:pPr>
                      <a:r>
                        <a:rPr lang="en-GB" sz="1200" b="1" dirty="0">
                          <a:effectLst/>
                          <a:latin typeface="Calibri" panose="020F0502020204030204" pitchFamily="34" charset="0"/>
                          <a:ea typeface="Calibri" panose="020F0502020204030204" pitchFamily="34" charset="0"/>
                          <a:cs typeface="Times New Roman" panose="02020603050405020304" pitchFamily="18" charset="0"/>
                        </a:rPr>
                        <a:t>Sources</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Most likely discusses accuracy </a:t>
                      </a:r>
                      <a:r>
                        <a:rPr lang="en-US" sz="1200" b="0" i="1" dirty="0">
                          <a:effectLst/>
                          <a:latin typeface="Calibri" panose="020F0502020204030204" pitchFamily="34" charset="0"/>
                          <a:ea typeface="Calibri" panose="020F0502020204030204" pitchFamily="34" charset="0"/>
                          <a:cs typeface="Times New Roman" panose="02020603050405020304" pitchFamily="18" charset="0"/>
                        </a:rPr>
                        <a:t>or</a:t>
                      </a:r>
                      <a:r>
                        <a:rPr lang="en-US" sz="1200" b="0" dirty="0">
                          <a:effectLst/>
                          <a:latin typeface="Calibri" panose="020F0502020204030204" pitchFamily="34" charset="0"/>
                          <a:ea typeface="Calibri" panose="020F0502020204030204" pitchFamily="34" charset="0"/>
                          <a:cs typeface="Times New Roman" panose="02020603050405020304" pitchFamily="18" charset="0"/>
                        </a:rPr>
                        <a:t> TOP. Alternatively, one is discussed in a way that does not add value to the answer.</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Basic own knowledge is used. Sometimes links to the content of the sources.</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Quotes may be used, but either incorrectly, or so that that disrupt the flow of the prose. </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Will discuss positives OR negatives</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A basic value judgment may be made. Surface level.</a:t>
                      </a:r>
                    </a:p>
                    <a:p>
                      <a:pPr marL="0" lvl="0" indent="0" algn="l">
                        <a:lnSpc>
                          <a:spcPct val="107000"/>
                        </a:lnSpc>
                        <a:spcAft>
                          <a:spcPts val="0"/>
                        </a:spcAft>
                        <a:buFont typeface="Arial" panose="020B0604020202020204" pitchFamily="34" charset="0"/>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Interpretations</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Discusses positives OR negatives of the interpretation</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Some basic own knowledge is used. However, this is rarely linked to the historian.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Quotes may be used, but either incorrectly, or so that that disrupt the flow of the prose. </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Little attempt to explain why this makes the historian more/less persuasive</a:t>
                      </a:r>
                    </a:p>
                    <a:p>
                      <a:pPr marL="171450" lvl="0" indent="-171450" algn="l">
                        <a:lnSpc>
                          <a:spcPct val="107000"/>
                        </a:lnSpc>
                        <a:spcAft>
                          <a:spcPts val="0"/>
                        </a:spcAft>
                        <a:buFont typeface="Arial" panose="020B0604020202020204" pitchFamily="34" charset="0"/>
                        <a:buChar char="•"/>
                      </a:pPr>
                      <a:r>
                        <a:rPr lang="en-US" sz="1200" b="0" dirty="0">
                          <a:effectLst/>
                          <a:latin typeface="Calibri" panose="020F0502020204030204" pitchFamily="34" charset="0"/>
                          <a:ea typeface="Calibri" panose="020F0502020204030204" pitchFamily="34" charset="0"/>
                          <a:cs typeface="Times New Roman" panose="02020603050405020304" pitchFamily="18" charset="0"/>
                        </a:rPr>
                        <a:t>A basic overall judgement. Surface level, unpersuasive.</a:t>
                      </a:r>
                    </a:p>
                    <a:p>
                      <a:pPr marL="0" lvl="0" indent="0" algn="l">
                        <a:lnSpc>
                          <a:spcPct val="107000"/>
                        </a:lnSpc>
                        <a:spcAft>
                          <a:spcPts val="0"/>
                        </a:spcAft>
                        <a:buFont typeface="Symbol" panose="05050102010706020507" pitchFamily="18" charset="2"/>
                        <a:buNone/>
                      </a:pP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b="1" i="0" dirty="0">
                          <a:effectLst/>
                          <a:latin typeface="Calibri" panose="020F0502020204030204" pitchFamily="34" charset="0"/>
                          <a:ea typeface="Calibri" panose="020F0502020204030204" pitchFamily="34" charset="0"/>
                          <a:cs typeface="Times New Roman" panose="02020603050405020304" pitchFamily="18" charset="0"/>
                        </a:rPr>
                        <a:t>Sources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Discusses TOP </a:t>
                      </a:r>
                      <a:r>
                        <a:rPr lang="en-GB" sz="1200" b="0" i="1" dirty="0">
                          <a:effectLst/>
                          <a:latin typeface="Calibri" panose="020F0502020204030204" pitchFamily="34" charset="0"/>
                          <a:ea typeface="Calibri" panose="020F0502020204030204" pitchFamily="34" charset="0"/>
                          <a:cs typeface="Times New Roman" panose="02020603050405020304" pitchFamily="18" charset="0"/>
                        </a:rPr>
                        <a:t>and</a:t>
                      </a:r>
                      <a:r>
                        <a:rPr lang="en-GB" sz="1200" b="0" i="0" dirty="0">
                          <a:effectLst/>
                          <a:latin typeface="Calibri" panose="020F0502020204030204" pitchFamily="34" charset="0"/>
                          <a:ea typeface="Calibri" panose="020F0502020204030204" pitchFamily="34" charset="0"/>
                          <a:cs typeface="Times New Roman" panose="02020603050405020304" pitchFamily="18" charset="0"/>
                        </a:rPr>
                        <a:t> accuracy</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Uses quotes from the source to further the argument.</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Comments on accuracy may be fairly surface level meaning the argument often remains unconvincing.</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Comments on TOP, but again surface level. E.g. it is a diary, diaries are personal, therefore good.</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Basic explanation of how accuracy/TOP affects value, however these may remain unconvincing.</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An overall judgement on value is made. This may not be fully convincing.</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Interpretations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Discusses positive AND negatives of the interpretation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Own knowledge is more developed and specific, but may not always linked to the quotes used.</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Attempts to explain why this makes the historian more/less persuasive, but at times still unconvincingly</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An overall judgement  is made. This may not be fully convincing.</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200" b="1" dirty="0">
                          <a:effectLst/>
                        </a:rPr>
                        <a:t>Sources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Quotes are used with increasing skill and accuracy, adding to the flow of the argument.</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When discussing accuracy a range of specific own knowledge is used the challenge/support the source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When discussed TOP specific, detailed reference to the TOP are made. It is clear how these add/detract from value. Increasingly moves beyond the surface level.</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A thorough, detailed overall judgement on value is made.</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Interpretations</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lang="en-GB" sz="1200" b="0" dirty="0">
                          <a:effectLst/>
                        </a:rPr>
                        <a:t>As Core, but:</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Own knowledge is used to directly engage with the interpretation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This feeds into developed explanations of why the student agrees/disagrees with the historian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A thorough, detailed overall judgement on is made.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The best answers may bring in alternative interpretations of Haig.</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n-GB" sz="1200" b="0"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3461373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771283"/>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67553">
                <a:tc gridSpan="3">
                  <a:txBody>
                    <a:bodyPr/>
                    <a:lstStyle/>
                    <a:p>
                      <a:pPr algn="ctr">
                        <a:lnSpc>
                          <a:spcPct val="107000"/>
                        </a:lnSpc>
                        <a:spcAft>
                          <a:spcPts val="0"/>
                        </a:spcAft>
                      </a:pPr>
                      <a:r>
                        <a:rPr lang="en-GB" sz="1600" b="1" dirty="0">
                          <a:effectLst/>
                        </a:rPr>
                        <a:t>Assessment 9.3 How did Hitler come to power in the ‘land of poets and thinkers'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0102">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29471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984718">
                <a:tc>
                  <a:txBody>
                    <a:bodyPr/>
                    <a:lstStyle/>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Define key terms such as:</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Democracy</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Nationalism</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Dictatorship</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Parliament (Reichstag)</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Anti-Semitism</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The aims and beliefs of the National Socialists</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The way the Weimar system worked</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The impact of the Wall St. Crash </a:t>
                      </a:r>
                      <a:r>
                        <a:rPr lang="en-GB" sz="1600" b="0">
                          <a:effectLst/>
                          <a:latin typeface="Calibri" panose="020F0502020204030204" pitchFamily="34" charset="0"/>
                          <a:ea typeface="Calibri" panose="020F0502020204030204" pitchFamily="34" charset="0"/>
                          <a:cs typeface="Times New Roman" panose="02020603050405020304" pitchFamily="18" charset="0"/>
                        </a:rPr>
                        <a:t>on Germany</a:t>
                      </a:r>
                      <a:endParaRPr lang="en-GB"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gn="l">
                        <a:lnSpc>
                          <a:spcPct val="107000"/>
                        </a:lnSpc>
                        <a:spcAft>
                          <a:spcPts val="0"/>
                        </a:spcAft>
                        <a:buFont typeface="Arial" panose="020B0604020202020204" pitchFamily="34" charset="0"/>
                        <a:buNone/>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Tease out:</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What the story of Hitler can tell us about the nature of extremism in a democracy</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How democracies can fail</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The impact of economic crises on voters</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Why people lean towards extremism in time of crisis</a:t>
                      </a:r>
                    </a:p>
                  </a:txBody>
                  <a:tcPr marL="68580" marR="68580" marT="0" marB="0"/>
                </a:tc>
                <a:extLst>
                  <a:ext uri="{0D108BD9-81ED-4DB2-BD59-A6C34878D82A}">
                    <a16:rowId xmlns:a16="http://schemas.microsoft.com/office/drawing/2014/main" val="1938892811"/>
                  </a:ext>
                </a:extLst>
              </a:tr>
              <a:tr h="2675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Second Order Concept: Causation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F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6755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419087">
                <a:tc>
                  <a:txBody>
                    <a:bodyPr/>
                    <a:lstStyle/>
                    <a:p>
                      <a:pPr marL="0" lvl="0" indent="0" algn="l">
                        <a:lnSpc>
                          <a:spcPct val="107000"/>
                        </a:lnSpc>
                        <a:spcAft>
                          <a:spcPts val="0"/>
                        </a:spcAft>
                        <a:buFont typeface="Symbol" panose="05050102010706020507" pitchFamily="18" charset="2"/>
                        <a:buNone/>
                      </a:pPr>
                      <a:r>
                        <a:rPr lang="en-GB" sz="1200" dirty="0">
                          <a:effectLst/>
                        </a:rPr>
                        <a:t>Any answer that </a:t>
                      </a:r>
                      <a:r>
                        <a:rPr lang="en-GB" sz="1200" b="0" dirty="0">
                          <a:effectLst/>
                        </a:rPr>
                        <a:t>does</a:t>
                      </a:r>
                      <a:r>
                        <a:rPr lang="en-GB" sz="1200" b="0" baseline="0" dirty="0">
                          <a:effectLst/>
                        </a:rPr>
                        <a:t> </a:t>
                      </a:r>
                      <a:r>
                        <a:rPr lang="en-GB" sz="1200" b="1" baseline="0" dirty="0">
                          <a:effectLst/>
                        </a:rPr>
                        <a:t>not explain</a:t>
                      </a:r>
                      <a:r>
                        <a:rPr lang="en-GB" sz="1200" b="0" baseline="0" dirty="0">
                          <a:effectLst/>
                        </a:rPr>
                        <a:t> cannot get higher than</a:t>
                      </a:r>
                      <a:r>
                        <a:rPr lang="en-GB" sz="1200" b="1" baseline="0" dirty="0">
                          <a:effectLst/>
                        </a:rPr>
                        <a:t> Developing.</a:t>
                      </a:r>
                      <a:endParaRPr lang="en-GB" sz="1200" dirty="0">
                        <a:effectLst/>
                      </a:endParaRPr>
                    </a:p>
                    <a:p>
                      <a:pPr marL="342900" lvl="0" indent="-342900" algn="l">
                        <a:lnSpc>
                          <a:spcPct val="107000"/>
                        </a:lnSpc>
                        <a:spcAft>
                          <a:spcPts val="0"/>
                        </a:spcAft>
                        <a:buFont typeface="Symbol" panose="05050102010706020507" pitchFamily="18" charset="2"/>
                        <a:buChar char=""/>
                      </a:pPr>
                      <a:r>
                        <a:rPr lang="en-GB" sz="1200" dirty="0">
                          <a:effectLst/>
                        </a:rPr>
                        <a:t> Answer has clear</a:t>
                      </a:r>
                      <a:r>
                        <a:rPr lang="en-GB" sz="1200" baseline="0" dirty="0">
                          <a:effectLst/>
                        </a:rPr>
                        <a:t> points that are focused on the question. Attempts to write in </a:t>
                      </a:r>
                      <a:r>
                        <a:rPr lang="en-GB" sz="1200" b="1" baseline="0" dirty="0">
                          <a:effectLst/>
                        </a:rPr>
                        <a:t>factors</a:t>
                      </a:r>
                      <a:r>
                        <a:rPr lang="en-GB" sz="1200" b="0" baseline="0" dirty="0">
                          <a:effectLst/>
                        </a:rPr>
                        <a:t>, but may not always be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Demonstrates </a:t>
                      </a:r>
                      <a:r>
                        <a:rPr lang="en-GB" sz="1200" b="1" baseline="0" dirty="0">
                          <a:effectLst/>
                        </a:rPr>
                        <a:t>impressive subject knowledge</a:t>
                      </a:r>
                      <a:r>
                        <a:rPr lang="en-GB" sz="1200" b="0" baseline="0" dirty="0">
                          <a:effectLst/>
                        </a:rPr>
                        <a:t>. Attempts to use </a:t>
                      </a:r>
                      <a:r>
                        <a:rPr lang="en-GB" sz="1200" b="1" baseline="0" dirty="0">
                          <a:effectLst/>
                        </a:rPr>
                        <a:t>‘thick description’</a:t>
                      </a:r>
                      <a:r>
                        <a:rPr lang="en-GB" sz="1200" b="0" baseline="0" dirty="0">
                          <a:effectLst/>
                        </a:rPr>
                        <a:t>. There is a good range of key terms and specific examples. Key terminology is used, but there may be </a:t>
                      </a:r>
                      <a:r>
                        <a:rPr lang="en-GB" sz="1200" b="1" baseline="0" dirty="0">
                          <a:effectLst/>
                        </a:rPr>
                        <a:t>inaccuracies</a:t>
                      </a:r>
                      <a:r>
                        <a:rPr lang="en-GB" sz="1200" b="0" baseline="0" dirty="0">
                          <a:effectLst/>
                        </a:rPr>
                        <a:t>,</a:t>
                      </a:r>
                      <a:r>
                        <a:rPr lang="en-GB" sz="1200" b="1" baseline="0" dirty="0">
                          <a:effectLst/>
                        </a:rPr>
                        <a:t> misconceptions </a:t>
                      </a:r>
                      <a:r>
                        <a:rPr lang="en-GB" sz="1200" b="0" baseline="0" dirty="0">
                          <a:effectLst/>
                        </a:rPr>
                        <a:t>or </a:t>
                      </a:r>
                      <a:r>
                        <a:rPr lang="en-GB" sz="1200" b="1" baseline="0" dirty="0">
                          <a:effectLst/>
                        </a:rPr>
                        <a:t>some evidence missing.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The answer may attempt to make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basic explanations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These may leave the reader asking ‘why’ or ‘how’.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‘factor X is more important than factor Y.’</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dirty="0">
                          <a:effectLst/>
                        </a:rPr>
                        <a:t> Answers are organised into </a:t>
                      </a:r>
                      <a:r>
                        <a:rPr lang="en-GB" sz="1200" b="1" dirty="0">
                          <a:effectLst/>
                        </a:rPr>
                        <a:t>factored</a:t>
                      </a:r>
                      <a:r>
                        <a:rPr lang="en-GB" sz="1200" b="0" dirty="0">
                          <a:effectLst/>
                        </a:rPr>
                        <a:t> </a:t>
                      </a:r>
                      <a:r>
                        <a:rPr lang="en-GB" sz="1200" b="1" dirty="0">
                          <a:effectLst/>
                        </a:rPr>
                        <a:t>paragraphs </a:t>
                      </a:r>
                      <a:r>
                        <a:rPr lang="en-GB" sz="1200" b="0" dirty="0">
                          <a:effectLst/>
                        </a:rPr>
                        <a:t>with</a:t>
                      </a:r>
                      <a:r>
                        <a:rPr lang="en-GB" sz="1200" b="0" baseline="0" dirty="0">
                          <a:effectLst/>
                        </a:rPr>
                        <a:t> a </a:t>
                      </a:r>
                      <a:r>
                        <a:rPr lang="en-GB" sz="1200" b="1" baseline="0" dirty="0">
                          <a:effectLst/>
                        </a:rPr>
                        <a:t>clear focus on the question.</a:t>
                      </a:r>
                      <a:r>
                        <a:rPr lang="en-GB" sz="1200" b="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Demonstrates </a:t>
                      </a:r>
                      <a:r>
                        <a:rPr lang="en-GB" sz="1200" b="1" baseline="0" dirty="0">
                          <a:effectLst/>
                        </a:rPr>
                        <a:t>excellent subject knowledge</a:t>
                      </a:r>
                      <a:r>
                        <a:rPr lang="en-GB" sz="1200" b="0" baseline="0" dirty="0">
                          <a:effectLst/>
                        </a:rPr>
                        <a:t>. Uses </a:t>
                      </a:r>
                      <a:r>
                        <a:rPr lang="en-GB" sz="1200" b="1" baseline="0" dirty="0">
                          <a:effectLst/>
                        </a:rPr>
                        <a:t>‘thick description’</a:t>
                      </a:r>
                      <a:r>
                        <a:rPr lang="en-GB" sz="1200" b="0" baseline="0" dirty="0">
                          <a:effectLst/>
                        </a:rPr>
                        <a:t> to provide a </a:t>
                      </a:r>
                      <a:r>
                        <a:rPr lang="en-GB" sz="1200" b="1" baseline="0" dirty="0">
                          <a:effectLst/>
                        </a:rPr>
                        <a:t>wide range </a:t>
                      </a:r>
                      <a:r>
                        <a:rPr lang="en-GB" sz="1200" b="0" baseline="0" dirty="0">
                          <a:effectLst/>
                        </a:rPr>
                        <a:t>of key terms and specific examples. Key terminology is used </a:t>
                      </a:r>
                      <a:r>
                        <a:rPr lang="en-GB" sz="1200" b="1" baseline="0" dirty="0">
                          <a:effectLst/>
                        </a:rPr>
                        <a:t>consistently well.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baseline="0" dirty="0">
                          <a:effectLst/>
                        </a:rPr>
                        <a:t>Explanations </a:t>
                      </a:r>
                      <a:r>
                        <a:rPr lang="en-GB" sz="1200" b="0" baseline="0" dirty="0">
                          <a:effectLst/>
                        </a:rPr>
                        <a:t>are developed and increasingly convincing. It is clear why the evidence being discussed matters. May attempt to use the language of causation.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baseline="0" dirty="0">
                          <a:effectLst/>
                        </a:rPr>
                        <a:t>Increasingly persuasive</a:t>
                      </a:r>
                      <a:r>
                        <a:rPr lang="en-GB" sz="1200" b="0" baseline="0" dirty="0">
                          <a:effectLst/>
                        </a:rPr>
                        <a:t> </a:t>
                      </a:r>
                      <a:r>
                        <a:rPr lang="en-GB" sz="1200" b="1" baseline="0" dirty="0">
                          <a:effectLst/>
                        </a:rPr>
                        <a:t>judgements</a:t>
                      </a:r>
                      <a:r>
                        <a:rPr lang="en-GB" sz="1200" b="0" baseline="0" dirty="0">
                          <a:effectLst/>
                        </a:rPr>
                        <a:t> can be found in the conclusion. However, links to the evidence or overall argument may be patchy.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Identifies how factors </a:t>
                      </a:r>
                      <a:r>
                        <a:rPr lang="en-GB" sz="1200" b="1" baseline="0" dirty="0">
                          <a:effectLst/>
                        </a:rPr>
                        <a:t>link</a:t>
                      </a:r>
                      <a:r>
                        <a:rPr lang="en-GB" sz="1200" b="0" baseline="0" dirty="0">
                          <a:effectLst/>
                        </a:rPr>
                        <a:t>, but explanations of these links are not always convincing.</a:t>
                      </a:r>
                      <a:endParaRPr lang="en-GB" sz="1200" b="1" dirty="0">
                        <a:effectLst/>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sz="1200" dirty="0">
                        <a:effectLst/>
                      </a:endParaRP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200" dirty="0">
                          <a:effectLst/>
                        </a:rPr>
                        <a:t>As </a:t>
                      </a:r>
                      <a:r>
                        <a:rPr lang="en-GB" sz="1200" b="1" dirty="0">
                          <a:effectLst/>
                        </a:rPr>
                        <a:t>Core</a:t>
                      </a:r>
                      <a:r>
                        <a:rPr lang="en-GB" sz="1200" b="0" dirty="0">
                          <a:effectLst/>
                        </a:rPr>
                        <a:t>,</a:t>
                      </a:r>
                      <a:r>
                        <a:rPr lang="en-GB" sz="1200" b="0" baseline="0" dirty="0">
                          <a:effectLst/>
                        </a:rPr>
                        <a:t> but:</a:t>
                      </a:r>
                      <a:r>
                        <a:rPr lang="en-GB" sz="1200" dirty="0">
                          <a:effectLst/>
                        </a:rPr>
                        <a:t>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dirty="0">
                          <a:effectLst/>
                          <a:latin typeface="Calibri" panose="020F0502020204030204" pitchFamily="34" charset="0"/>
                          <a:ea typeface="Calibri" panose="020F0502020204030204" pitchFamily="34" charset="0"/>
                          <a:cs typeface="Times New Roman" panose="02020603050405020304" pitchFamily="18" charset="0"/>
                        </a:rPr>
                        <a:t>A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range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of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causation language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is used which allows pupils to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convincingly explain </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their ideas.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Judgements</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are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mostly</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 persuasive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it is clear why the pupils has come to this conclusion. It is likely that these judgements are found throughout the answer, not just in the conclusion.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Answers are increasingly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argumentative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seek to convince the reader that their version of history is correct.</a:t>
                      </a:r>
                      <a:r>
                        <a:rPr lang="en-GB" sz="1200" b="0" baseline="0" dirty="0">
                          <a:effectLst/>
                        </a:rPr>
                        <a:t> This is done by </a:t>
                      </a:r>
                      <a:r>
                        <a:rPr lang="en-GB" sz="1200" b="1" baseline="0" dirty="0">
                          <a:effectLst/>
                        </a:rPr>
                        <a:t>comparing</a:t>
                      </a:r>
                      <a:r>
                        <a:rPr lang="en-GB" sz="1200" b="0" baseline="0" dirty="0">
                          <a:effectLst/>
                        </a:rPr>
                        <a:t> the importance of</a:t>
                      </a:r>
                      <a:r>
                        <a:rPr lang="en-GB" sz="1200" b="1" baseline="0" dirty="0">
                          <a:effectLst/>
                        </a:rPr>
                        <a:t> factors</a:t>
                      </a:r>
                      <a:r>
                        <a:rPr lang="en-GB" sz="1200" b="0" baseline="0" dirty="0">
                          <a:effectLst/>
                        </a:rPr>
                        <a:t>.</a:t>
                      </a:r>
                      <a:endParaRPr lang="en-GB" sz="1200" b="1" dirty="0">
                        <a:effectLst/>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Links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between factors are no longer just identified; they are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explained.</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190317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0A7AFB2E-6782-49E1-AE10-4F77115D80C4}"/>
              </a:ext>
            </a:extLst>
          </p:cNvPr>
          <p:cNvSpPr/>
          <p:nvPr/>
        </p:nvSpPr>
        <p:spPr>
          <a:xfrm>
            <a:off x="3916532" y="0"/>
            <a:ext cx="4358936" cy="603682"/>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b="1" dirty="0">
                <a:effectLst>
                  <a:outerShdw blurRad="38100" dist="38100" dir="2700000" algn="tl">
                    <a:srgbClr val="000000">
                      <a:alpha val="43137"/>
                    </a:srgbClr>
                  </a:outerShdw>
                </a:effectLst>
                <a:latin typeface="Comic Sans MS" panose="030F0702030302020204" pitchFamily="66" charset="0"/>
              </a:rPr>
              <a:t>Your Year 7 History Journey</a:t>
            </a:r>
          </a:p>
          <a:p>
            <a:pPr algn="ctr"/>
            <a:r>
              <a:rPr lang="en-GB" b="1" dirty="0">
                <a:effectLst>
                  <a:outerShdw blurRad="38100" dist="38100" dir="2700000" algn="tl">
                    <a:srgbClr val="000000">
                      <a:alpha val="43137"/>
                    </a:srgbClr>
                  </a:outerShdw>
                </a:effectLst>
                <a:latin typeface="Comic Sans MS" panose="030F0702030302020204" pitchFamily="66" charset="0"/>
              </a:rPr>
              <a:t>The Medieval World</a:t>
            </a:r>
          </a:p>
        </p:txBody>
      </p:sp>
      <p:pic>
        <p:nvPicPr>
          <p:cNvPr id="1026" name="Picture 2" descr="Highfields School, Matlock - Wikipedia">
            <a:extLst>
              <a:ext uri="{FF2B5EF4-FFF2-40B4-BE49-F238E27FC236}">
                <a16:creationId xmlns:a16="http://schemas.microsoft.com/office/drawing/2014/main" id="{9963DE04-F964-4C56-BFD7-06568F4FE3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68658" cy="67943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7" name="Picture 2" descr="Highfields School, Matlock - Wikipedia">
            <a:extLst>
              <a:ext uri="{FF2B5EF4-FFF2-40B4-BE49-F238E27FC236}">
                <a16:creationId xmlns:a16="http://schemas.microsoft.com/office/drawing/2014/main" id="{D9B96B94-75C2-45E7-8265-EA3A4689E9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3342" y="0"/>
            <a:ext cx="768658" cy="67943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216259EA-5101-4D90-8F3C-0D81587BD698}"/>
              </a:ext>
            </a:extLst>
          </p:cNvPr>
          <p:cNvGraphicFramePr>
            <a:graphicFrameLocks noGrp="1"/>
          </p:cNvGraphicFramePr>
          <p:nvPr>
            <p:extLst/>
          </p:nvPr>
        </p:nvGraphicFramePr>
        <p:xfrm>
          <a:off x="1793286" y="3409900"/>
          <a:ext cx="8365728" cy="366673"/>
        </p:xfrm>
        <a:graphic>
          <a:graphicData uri="http://schemas.openxmlformats.org/drawingml/2006/table">
            <a:tbl>
              <a:tblPr firstRow="1" bandRow="1">
                <a:effectLst>
                  <a:outerShdw blurRad="50800" dist="38100" dir="5400000" algn="t" rotWithShape="0">
                    <a:prstClr val="black">
                      <a:alpha val="40000"/>
                    </a:prstClr>
                  </a:outerShdw>
                </a:effectLst>
                <a:tableStyleId>{5940675A-B579-460E-94D1-54222C63F5DA}</a:tableStyleId>
              </a:tblPr>
              <a:tblGrid>
                <a:gridCol w="1394288">
                  <a:extLst>
                    <a:ext uri="{9D8B030D-6E8A-4147-A177-3AD203B41FA5}">
                      <a16:colId xmlns:a16="http://schemas.microsoft.com/office/drawing/2014/main" val="1918104561"/>
                    </a:ext>
                  </a:extLst>
                </a:gridCol>
                <a:gridCol w="1394288">
                  <a:extLst>
                    <a:ext uri="{9D8B030D-6E8A-4147-A177-3AD203B41FA5}">
                      <a16:colId xmlns:a16="http://schemas.microsoft.com/office/drawing/2014/main" val="4025410324"/>
                    </a:ext>
                  </a:extLst>
                </a:gridCol>
                <a:gridCol w="1394288">
                  <a:extLst>
                    <a:ext uri="{9D8B030D-6E8A-4147-A177-3AD203B41FA5}">
                      <a16:colId xmlns:a16="http://schemas.microsoft.com/office/drawing/2014/main" val="2396494787"/>
                    </a:ext>
                  </a:extLst>
                </a:gridCol>
                <a:gridCol w="1394288">
                  <a:extLst>
                    <a:ext uri="{9D8B030D-6E8A-4147-A177-3AD203B41FA5}">
                      <a16:colId xmlns:a16="http://schemas.microsoft.com/office/drawing/2014/main" val="1270626114"/>
                    </a:ext>
                  </a:extLst>
                </a:gridCol>
                <a:gridCol w="1394288">
                  <a:extLst>
                    <a:ext uri="{9D8B030D-6E8A-4147-A177-3AD203B41FA5}">
                      <a16:colId xmlns:a16="http://schemas.microsoft.com/office/drawing/2014/main" val="3694454495"/>
                    </a:ext>
                  </a:extLst>
                </a:gridCol>
                <a:gridCol w="1394288">
                  <a:extLst>
                    <a:ext uri="{9D8B030D-6E8A-4147-A177-3AD203B41FA5}">
                      <a16:colId xmlns:a16="http://schemas.microsoft.com/office/drawing/2014/main" val="104909064"/>
                    </a:ext>
                  </a:extLst>
                </a:gridCol>
              </a:tblGrid>
              <a:tr h="366673">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1000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1100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1200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1300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1400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1500 C.E.</a:t>
                      </a:r>
                    </a:p>
                  </a:txBody>
                  <a:tcPr/>
                </a:tc>
                <a:extLst>
                  <a:ext uri="{0D108BD9-81ED-4DB2-BD59-A6C34878D82A}">
                    <a16:rowId xmlns:a16="http://schemas.microsoft.com/office/drawing/2014/main" val="3196407974"/>
                  </a:ext>
                </a:extLst>
              </a:tr>
            </a:tbl>
          </a:graphicData>
        </a:graphic>
      </p:graphicFrame>
      <p:sp>
        <p:nvSpPr>
          <p:cNvPr id="11" name="Rectangle: Rounded Corners 10">
            <a:extLst>
              <a:ext uri="{FF2B5EF4-FFF2-40B4-BE49-F238E27FC236}">
                <a16:creationId xmlns:a16="http://schemas.microsoft.com/office/drawing/2014/main" id="{2FF15380-10E5-4F73-9F2F-3C146A9B382A}"/>
              </a:ext>
            </a:extLst>
          </p:cNvPr>
          <p:cNvSpPr/>
          <p:nvPr/>
        </p:nvSpPr>
        <p:spPr>
          <a:xfrm>
            <a:off x="1793287" y="603681"/>
            <a:ext cx="2039434" cy="2059619"/>
          </a:xfrm>
          <a:prstGeom prst="roundRect">
            <a:avLst/>
          </a:prstGeom>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1:</a:t>
            </a:r>
          </a:p>
          <a:p>
            <a:pPr algn="ctr"/>
            <a:r>
              <a:rPr lang="en-GB" sz="1600" dirty="0">
                <a:solidFill>
                  <a:schemeClr val="bg1"/>
                </a:solidFill>
                <a:latin typeface="Comic Sans MS" panose="030F0702030302020204" pitchFamily="66" charset="0"/>
              </a:rPr>
              <a:t>Why did Edward the Confessor find being King so hard?</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Causation</a:t>
            </a:r>
          </a:p>
        </p:txBody>
      </p:sp>
      <p:sp>
        <p:nvSpPr>
          <p:cNvPr id="13" name="Rectangle: Rounded Corners 12">
            <a:extLst>
              <a:ext uri="{FF2B5EF4-FFF2-40B4-BE49-F238E27FC236}">
                <a16:creationId xmlns:a16="http://schemas.microsoft.com/office/drawing/2014/main" id="{181C5298-020C-48DF-9253-FEBC7256A326}"/>
              </a:ext>
            </a:extLst>
          </p:cNvPr>
          <p:cNvSpPr/>
          <p:nvPr/>
        </p:nvSpPr>
        <p:spPr>
          <a:xfrm>
            <a:off x="1983411" y="4453025"/>
            <a:ext cx="3382394" cy="1414677"/>
          </a:xfrm>
          <a:prstGeom prst="roundRect">
            <a:avLst/>
          </a:prstGeom>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2:</a:t>
            </a:r>
          </a:p>
          <a:p>
            <a:pPr algn="ctr"/>
            <a:r>
              <a:rPr lang="en-GB" sz="1600" dirty="0">
                <a:solidFill>
                  <a:schemeClr val="bg1"/>
                </a:solidFill>
                <a:latin typeface="Comic Sans MS" panose="030F0702030302020204" pitchFamily="66" charset="0"/>
              </a:rPr>
              <a:t>Why did the Normans win the Battle of Hastings?</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Causation</a:t>
            </a:r>
          </a:p>
        </p:txBody>
      </p:sp>
      <p:cxnSp>
        <p:nvCxnSpPr>
          <p:cNvPr id="14" name="Straight Arrow Connector 13">
            <a:extLst>
              <a:ext uri="{FF2B5EF4-FFF2-40B4-BE49-F238E27FC236}">
                <a16:creationId xmlns:a16="http://schemas.microsoft.com/office/drawing/2014/main" id="{88B5BAC6-63DB-49E7-97E7-E869C4572B0E}"/>
              </a:ext>
            </a:extLst>
          </p:cNvPr>
          <p:cNvCxnSpPr>
            <a:cxnSpLocks/>
          </p:cNvCxnSpPr>
          <p:nvPr/>
        </p:nvCxnSpPr>
        <p:spPr>
          <a:xfrm flipH="1">
            <a:off x="2982900" y="2608992"/>
            <a:ext cx="1188477" cy="712298"/>
          </a:xfrm>
          <a:prstGeom prst="straightConnector1">
            <a:avLst/>
          </a:prstGeom>
          <a:ln w="7620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6" name="Straight Arrow Connector 15">
            <a:extLst>
              <a:ext uri="{FF2B5EF4-FFF2-40B4-BE49-F238E27FC236}">
                <a16:creationId xmlns:a16="http://schemas.microsoft.com/office/drawing/2014/main" id="{46053748-53FB-4E8F-AA4E-9F3D059DB4F2}"/>
              </a:ext>
            </a:extLst>
          </p:cNvPr>
          <p:cNvCxnSpPr>
            <a:cxnSpLocks/>
            <a:stCxn id="13" idx="0"/>
          </p:cNvCxnSpPr>
          <p:nvPr/>
        </p:nvCxnSpPr>
        <p:spPr>
          <a:xfrm flipH="1" flipV="1">
            <a:off x="2982900" y="3865183"/>
            <a:ext cx="691708" cy="587842"/>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sp>
        <p:nvSpPr>
          <p:cNvPr id="19" name="Rectangle: Rounded Corners 18">
            <a:extLst>
              <a:ext uri="{FF2B5EF4-FFF2-40B4-BE49-F238E27FC236}">
                <a16:creationId xmlns:a16="http://schemas.microsoft.com/office/drawing/2014/main" id="{E3172539-F3BB-45E4-86B9-35BB2C38AF27}"/>
              </a:ext>
            </a:extLst>
          </p:cNvPr>
          <p:cNvSpPr/>
          <p:nvPr/>
        </p:nvSpPr>
        <p:spPr>
          <a:xfrm>
            <a:off x="4005957" y="752601"/>
            <a:ext cx="2695118" cy="2032986"/>
          </a:xfrm>
          <a:prstGeom prst="roundRect">
            <a:avLst/>
          </a:prstGeom>
          <a:solidFill>
            <a:srgbClr val="FF0000"/>
          </a:solidFill>
          <a:ln>
            <a:solidFill>
              <a:srgbClr val="FF0000"/>
            </a:solid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3:</a:t>
            </a:r>
          </a:p>
          <a:p>
            <a:pPr algn="ctr"/>
            <a:r>
              <a:rPr lang="en-GB" sz="1600" dirty="0">
                <a:solidFill>
                  <a:schemeClr val="bg1"/>
                </a:solidFill>
                <a:latin typeface="Comic Sans MS" panose="030F0702030302020204" pitchFamily="66" charset="0"/>
              </a:rPr>
              <a:t>What kind of change was the Norman Conquest for the people of England?</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Change &amp; Continuity</a:t>
            </a:r>
          </a:p>
        </p:txBody>
      </p:sp>
      <p:cxnSp>
        <p:nvCxnSpPr>
          <p:cNvPr id="20" name="Straight Arrow Connector 19">
            <a:extLst>
              <a:ext uri="{FF2B5EF4-FFF2-40B4-BE49-F238E27FC236}">
                <a16:creationId xmlns:a16="http://schemas.microsoft.com/office/drawing/2014/main" id="{287463FE-94AC-45E2-8DE9-6FE9C67943B4}"/>
              </a:ext>
            </a:extLst>
          </p:cNvPr>
          <p:cNvCxnSpPr/>
          <p:nvPr/>
        </p:nvCxnSpPr>
        <p:spPr>
          <a:xfrm flipH="1">
            <a:off x="2531617" y="2761392"/>
            <a:ext cx="208623" cy="712298"/>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cxnSp>
        <p:nvCxnSpPr>
          <p:cNvPr id="22" name="Straight Arrow Connector 21">
            <a:extLst>
              <a:ext uri="{FF2B5EF4-FFF2-40B4-BE49-F238E27FC236}">
                <a16:creationId xmlns:a16="http://schemas.microsoft.com/office/drawing/2014/main" id="{93FC3690-0D23-4E66-91A0-72BD3DB51B76}"/>
              </a:ext>
            </a:extLst>
          </p:cNvPr>
          <p:cNvCxnSpPr>
            <a:cxnSpLocks/>
          </p:cNvCxnSpPr>
          <p:nvPr/>
        </p:nvCxnSpPr>
        <p:spPr>
          <a:xfrm flipH="1">
            <a:off x="3572517" y="2671598"/>
            <a:ext cx="598860" cy="712298"/>
          </a:xfrm>
          <a:prstGeom prst="straightConnector1">
            <a:avLst/>
          </a:prstGeom>
          <a:ln w="7620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24" name="Rectangle: Rounded Corners 23">
            <a:extLst>
              <a:ext uri="{FF2B5EF4-FFF2-40B4-BE49-F238E27FC236}">
                <a16:creationId xmlns:a16="http://schemas.microsoft.com/office/drawing/2014/main" id="{0DE62331-F2B2-480D-819F-2BD5FD8C6C42}"/>
              </a:ext>
            </a:extLst>
          </p:cNvPr>
          <p:cNvSpPr/>
          <p:nvPr/>
        </p:nvSpPr>
        <p:spPr>
          <a:xfrm>
            <a:off x="5585542" y="4456729"/>
            <a:ext cx="3974611" cy="1411989"/>
          </a:xfrm>
          <a:prstGeom prst="roundRect">
            <a:avLst/>
          </a:prstGeom>
          <a:solidFill>
            <a:schemeClr val="accent4"/>
          </a:solidFill>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tx1"/>
                </a:solidFill>
                <a:latin typeface="Comic Sans MS" panose="030F0702030302020204" pitchFamily="66" charset="0"/>
              </a:rPr>
              <a:t>Unit 4:</a:t>
            </a:r>
          </a:p>
          <a:p>
            <a:pPr algn="ctr"/>
            <a:r>
              <a:rPr lang="en-GB" sz="1600" dirty="0">
                <a:solidFill>
                  <a:schemeClr val="tx1"/>
                </a:solidFill>
                <a:latin typeface="Comic Sans MS" panose="030F0702030302020204" pitchFamily="66" charset="0"/>
              </a:rPr>
              <a:t>What was the medieval world </a:t>
            </a:r>
            <a:r>
              <a:rPr lang="en-GB" sz="1600" i="1" dirty="0">
                <a:solidFill>
                  <a:schemeClr val="tx1"/>
                </a:solidFill>
                <a:latin typeface="Comic Sans MS" panose="030F0702030302020204" pitchFamily="66" charset="0"/>
              </a:rPr>
              <a:t>really</a:t>
            </a:r>
            <a:r>
              <a:rPr lang="en-GB" sz="1600" dirty="0">
                <a:solidFill>
                  <a:schemeClr val="tx1"/>
                </a:solidFill>
                <a:latin typeface="Comic Sans MS" panose="030F0702030302020204" pitchFamily="66" charset="0"/>
              </a:rPr>
              <a:t> like?</a:t>
            </a:r>
          </a:p>
          <a:p>
            <a:pPr algn="ctr"/>
            <a:r>
              <a:rPr lang="en-GB" sz="1600" dirty="0">
                <a:solidFill>
                  <a:schemeClr val="tx1"/>
                </a:solidFill>
                <a:latin typeface="Comic Sans MS" panose="030F0702030302020204" pitchFamily="66" charset="0"/>
              </a:rPr>
              <a:t>Interpretations</a:t>
            </a:r>
          </a:p>
        </p:txBody>
      </p:sp>
      <p:cxnSp>
        <p:nvCxnSpPr>
          <p:cNvPr id="25" name="Straight Arrow Connector 24">
            <a:extLst>
              <a:ext uri="{FF2B5EF4-FFF2-40B4-BE49-F238E27FC236}">
                <a16:creationId xmlns:a16="http://schemas.microsoft.com/office/drawing/2014/main" id="{7F4DC3E7-B46F-4E82-8A4F-9AEE52D466FA}"/>
              </a:ext>
            </a:extLst>
          </p:cNvPr>
          <p:cNvCxnSpPr>
            <a:cxnSpLocks/>
          </p:cNvCxnSpPr>
          <p:nvPr/>
        </p:nvCxnSpPr>
        <p:spPr>
          <a:xfrm flipH="1" flipV="1">
            <a:off x="3182647" y="3802578"/>
            <a:ext cx="2623349" cy="825648"/>
          </a:xfrm>
          <a:prstGeom prst="straightConnector1">
            <a:avLst/>
          </a:prstGeom>
          <a:ln w="76200">
            <a:solidFill>
              <a:schemeClr val="accent4"/>
            </a:solidFill>
            <a:tailEnd type="triangle"/>
          </a:ln>
        </p:spPr>
        <p:style>
          <a:lnRef idx="3">
            <a:schemeClr val="accent1"/>
          </a:lnRef>
          <a:fillRef idx="0">
            <a:schemeClr val="accent1"/>
          </a:fillRef>
          <a:effectRef idx="2">
            <a:schemeClr val="accent1"/>
          </a:effectRef>
          <a:fontRef idx="minor">
            <a:schemeClr val="tx1"/>
          </a:fontRef>
        </p:style>
      </p:cxnSp>
      <p:cxnSp>
        <p:nvCxnSpPr>
          <p:cNvPr id="28" name="Straight Arrow Connector 27">
            <a:extLst>
              <a:ext uri="{FF2B5EF4-FFF2-40B4-BE49-F238E27FC236}">
                <a16:creationId xmlns:a16="http://schemas.microsoft.com/office/drawing/2014/main" id="{4A9771EF-923E-4B02-B2B7-5E0B0833A6BC}"/>
              </a:ext>
            </a:extLst>
          </p:cNvPr>
          <p:cNvCxnSpPr>
            <a:cxnSpLocks/>
          </p:cNvCxnSpPr>
          <p:nvPr/>
        </p:nvCxnSpPr>
        <p:spPr>
          <a:xfrm flipH="1" flipV="1">
            <a:off x="8753383" y="3865184"/>
            <a:ext cx="266330" cy="526443"/>
          </a:xfrm>
          <a:prstGeom prst="straightConnector1">
            <a:avLst/>
          </a:prstGeom>
          <a:ln w="76200">
            <a:solidFill>
              <a:schemeClr val="accent4"/>
            </a:solidFill>
            <a:tailEnd type="triangle"/>
          </a:ln>
        </p:spPr>
        <p:style>
          <a:lnRef idx="3">
            <a:schemeClr val="accent1"/>
          </a:lnRef>
          <a:fillRef idx="0">
            <a:schemeClr val="accent1"/>
          </a:fillRef>
          <a:effectRef idx="2">
            <a:schemeClr val="accent1"/>
          </a:effectRef>
          <a:fontRef idx="minor">
            <a:schemeClr val="tx1"/>
          </a:fontRef>
        </p:style>
      </p:cxnSp>
      <p:sp>
        <p:nvSpPr>
          <p:cNvPr id="30" name="Rectangle: Rounded Corners 29">
            <a:extLst>
              <a:ext uri="{FF2B5EF4-FFF2-40B4-BE49-F238E27FC236}">
                <a16:creationId xmlns:a16="http://schemas.microsoft.com/office/drawing/2014/main" id="{C693F3E6-C5FB-4176-A7E4-F515C33CC850}"/>
              </a:ext>
            </a:extLst>
          </p:cNvPr>
          <p:cNvSpPr/>
          <p:nvPr/>
        </p:nvSpPr>
        <p:spPr>
          <a:xfrm>
            <a:off x="8035774" y="603681"/>
            <a:ext cx="2123239" cy="195456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5: </a:t>
            </a:r>
          </a:p>
          <a:p>
            <a:pPr algn="ctr"/>
            <a:r>
              <a:rPr lang="en-GB" sz="1600" dirty="0">
                <a:solidFill>
                  <a:schemeClr val="bg1"/>
                </a:solidFill>
                <a:latin typeface="Comic Sans MS" panose="030F0702030302020204" pitchFamily="66" charset="0"/>
              </a:rPr>
              <a:t>Why were the peasants revolting?</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Sources</a:t>
            </a:r>
          </a:p>
        </p:txBody>
      </p:sp>
      <p:cxnSp>
        <p:nvCxnSpPr>
          <p:cNvPr id="31" name="Straight Arrow Connector 30">
            <a:extLst>
              <a:ext uri="{FF2B5EF4-FFF2-40B4-BE49-F238E27FC236}">
                <a16:creationId xmlns:a16="http://schemas.microsoft.com/office/drawing/2014/main" id="{DF0D3E84-5302-4B85-9548-BA6D43F44F39}"/>
              </a:ext>
            </a:extLst>
          </p:cNvPr>
          <p:cNvCxnSpPr>
            <a:cxnSpLocks/>
          </p:cNvCxnSpPr>
          <p:nvPr/>
        </p:nvCxnSpPr>
        <p:spPr>
          <a:xfrm flipH="1">
            <a:off x="7174461" y="2484353"/>
            <a:ext cx="1001873" cy="880990"/>
          </a:xfrm>
          <a:prstGeom prst="straightConnector1">
            <a:avLst/>
          </a:prstGeom>
          <a:ln w="76200">
            <a:solidFill>
              <a:schemeClr val="accent2"/>
            </a:solidFill>
            <a:tailEnd type="triangle"/>
          </a:ln>
        </p:spPr>
        <p:style>
          <a:lnRef idx="3">
            <a:schemeClr val="accent1"/>
          </a:lnRef>
          <a:fillRef idx="0">
            <a:schemeClr val="accent1"/>
          </a:fillRef>
          <a:effectRef idx="2">
            <a:schemeClr val="accent1"/>
          </a:effectRef>
          <a:fontRef idx="minor">
            <a:schemeClr val="tx1"/>
          </a:fontRef>
        </p:style>
      </p:cxnSp>
      <p:sp>
        <p:nvSpPr>
          <p:cNvPr id="32" name="Rectangle: Rounded Corners 31">
            <a:extLst>
              <a:ext uri="{FF2B5EF4-FFF2-40B4-BE49-F238E27FC236}">
                <a16:creationId xmlns:a16="http://schemas.microsoft.com/office/drawing/2014/main" id="{4D503593-E6B3-446E-B13A-4EC276E05154}"/>
              </a:ext>
            </a:extLst>
          </p:cNvPr>
          <p:cNvSpPr/>
          <p:nvPr/>
        </p:nvSpPr>
        <p:spPr>
          <a:xfrm>
            <a:off x="0" y="5930116"/>
            <a:ext cx="12192000" cy="86278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6:</a:t>
            </a:r>
          </a:p>
          <a:p>
            <a:pPr algn="ctr"/>
            <a:r>
              <a:rPr lang="en-US" sz="1600" dirty="0">
                <a:solidFill>
                  <a:schemeClr val="bg1"/>
                </a:solidFill>
                <a:latin typeface="Comic Sans MS" panose="030F0702030302020204" pitchFamily="66" charset="0"/>
              </a:rPr>
              <a:t>What is Derbyshire's migration story?</a:t>
            </a:r>
          </a:p>
          <a:p>
            <a:pPr algn="ctr"/>
            <a:r>
              <a:rPr lang="en-US" sz="1600" dirty="0">
                <a:solidFill>
                  <a:schemeClr val="bg1"/>
                </a:solidFill>
                <a:latin typeface="Comic Sans MS" panose="030F0702030302020204" pitchFamily="66" charset="0"/>
              </a:rPr>
              <a:t>Significance</a:t>
            </a:r>
            <a:endParaRPr lang="en-GB" sz="1600" dirty="0">
              <a:solidFill>
                <a:schemeClr val="bg1"/>
              </a:solidFill>
              <a:latin typeface="Comic Sans MS" panose="030F0702030302020204" pitchFamily="66" charset="0"/>
            </a:endParaRPr>
          </a:p>
        </p:txBody>
      </p:sp>
      <p:sp>
        <p:nvSpPr>
          <p:cNvPr id="9" name="Rectangle: Rounded Corners 8">
            <a:extLst>
              <a:ext uri="{FF2B5EF4-FFF2-40B4-BE49-F238E27FC236}">
                <a16:creationId xmlns:a16="http://schemas.microsoft.com/office/drawing/2014/main" id="{6D9B5836-B55D-42A1-9A79-DC6A8C79652B}"/>
              </a:ext>
            </a:extLst>
          </p:cNvPr>
          <p:cNvSpPr/>
          <p:nvPr/>
        </p:nvSpPr>
        <p:spPr>
          <a:xfrm>
            <a:off x="1" y="741854"/>
            <a:ext cx="1830068" cy="6116146"/>
          </a:xfrm>
          <a:prstGeom prst="roundRect">
            <a:avLst/>
          </a:prstGeom>
          <a:solidFill>
            <a:schemeClr val="bg1"/>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1400" b="1" u="sng" dirty="0">
                <a:effectLst>
                  <a:outerShdw blurRad="38100" dist="38100" dir="2700000" algn="tl">
                    <a:srgbClr val="000000">
                      <a:alpha val="43137"/>
                    </a:srgbClr>
                  </a:outerShdw>
                </a:effectLst>
                <a:latin typeface="Comic Sans MS" panose="030F0702030302020204" pitchFamily="66" charset="0"/>
              </a:rPr>
              <a:t>What has happened </a:t>
            </a:r>
            <a:r>
              <a:rPr lang="en-GB" sz="1400" b="1" i="1" u="sng" dirty="0">
                <a:effectLst>
                  <a:outerShdw blurRad="38100" dist="38100" dir="2700000" algn="tl">
                    <a:srgbClr val="000000">
                      <a:alpha val="43137"/>
                    </a:srgbClr>
                  </a:outerShdw>
                </a:effectLst>
                <a:latin typeface="Comic Sans MS" panose="030F0702030302020204" pitchFamily="66" charset="0"/>
              </a:rPr>
              <a:t>before</a:t>
            </a:r>
            <a:r>
              <a:rPr lang="en-GB" sz="1400" b="1" u="sng" dirty="0">
                <a:effectLst>
                  <a:outerShdw blurRad="38100" dist="38100" dir="2700000" algn="tl">
                    <a:srgbClr val="000000">
                      <a:alpha val="43137"/>
                    </a:srgbClr>
                  </a:outerShdw>
                </a:effectLst>
                <a:latin typeface="Comic Sans MS" panose="030F0702030302020204" pitchFamily="66" charset="0"/>
              </a:rPr>
              <a:t> our course?</a:t>
            </a:r>
          </a:p>
          <a:p>
            <a:endParaRPr lang="en-GB" sz="1400" dirty="0">
              <a:effectLst>
                <a:outerShdw blurRad="38100" dist="38100" dir="2700000" algn="tl">
                  <a:srgbClr val="000000">
                    <a:alpha val="43137"/>
                  </a:srgbClr>
                </a:outerShdw>
              </a:effectLst>
              <a:latin typeface="Comic Sans MS" panose="030F0702030302020204" pitchFamily="66" charset="0"/>
            </a:endParaRPr>
          </a:p>
          <a:p>
            <a:r>
              <a:rPr lang="en-GB" sz="1400" dirty="0">
                <a:effectLst>
                  <a:outerShdw blurRad="38100" dist="38100" dir="2700000" algn="tl">
                    <a:srgbClr val="000000">
                      <a:alpha val="43137"/>
                    </a:srgbClr>
                  </a:outerShdw>
                </a:effectLst>
                <a:latin typeface="Comic Sans MS" panose="030F0702030302020204" pitchFamily="66" charset="0"/>
              </a:rPr>
              <a:t>Europe-</a:t>
            </a:r>
          </a:p>
          <a:p>
            <a:pPr marL="285750" indent="-285750">
              <a:buFont typeface="Arial" panose="020B0604020202020204" pitchFamily="34" charset="0"/>
              <a:buChar char="•"/>
            </a:pPr>
            <a:r>
              <a:rPr lang="en-GB" sz="1400" dirty="0">
                <a:latin typeface="Comic Sans MS" panose="030F0702030302020204" pitchFamily="66" charset="0"/>
              </a:rPr>
              <a:t>Fall of the Roman Empire  (476 C.E)</a:t>
            </a:r>
          </a:p>
          <a:p>
            <a:r>
              <a:rPr lang="en-GB" sz="1400" dirty="0">
                <a:effectLst>
                  <a:outerShdw blurRad="38100" dist="38100" dir="2700000" algn="tl">
                    <a:srgbClr val="000000">
                      <a:alpha val="43137"/>
                    </a:srgbClr>
                  </a:outerShdw>
                </a:effectLst>
                <a:latin typeface="Comic Sans MS" panose="030F0702030302020204" pitchFamily="66" charset="0"/>
              </a:rPr>
              <a:t>Britain- </a:t>
            </a:r>
          </a:p>
          <a:p>
            <a:pPr marL="285750" indent="-285750">
              <a:buFont typeface="Arial" panose="020B0604020202020204" pitchFamily="34" charset="0"/>
              <a:buChar char="•"/>
            </a:pPr>
            <a:r>
              <a:rPr lang="en-GB" sz="1400" dirty="0">
                <a:latin typeface="Comic Sans MS" panose="030F0702030302020204" pitchFamily="66" charset="0"/>
              </a:rPr>
              <a:t>Anglo-Saxons  (from 300 C.E.)</a:t>
            </a:r>
          </a:p>
          <a:p>
            <a:pPr marL="285750" indent="-285750">
              <a:buFont typeface="Arial" panose="020B0604020202020204" pitchFamily="34" charset="0"/>
              <a:buChar char="•"/>
            </a:pPr>
            <a:r>
              <a:rPr lang="en-GB" sz="1400" dirty="0">
                <a:latin typeface="Comic Sans MS" panose="030F0702030302020204" pitchFamily="66" charset="0"/>
              </a:rPr>
              <a:t>Viking Invasions (793 C.E)</a:t>
            </a:r>
          </a:p>
          <a:p>
            <a:pPr marL="285750" indent="-285750">
              <a:buFont typeface="Arial" panose="020B0604020202020204" pitchFamily="34" charset="0"/>
              <a:buChar char="•"/>
            </a:pPr>
            <a:r>
              <a:rPr lang="en-GB" sz="1400" dirty="0">
                <a:latin typeface="Comic Sans MS" panose="030F0702030302020204" pitchFamily="66" charset="0"/>
              </a:rPr>
              <a:t>England forms (927 C.E)</a:t>
            </a:r>
          </a:p>
          <a:p>
            <a:r>
              <a:rPr lang="en-GB" sz="1400" dirty="0">
                <a:effectLst>
                  <a:outerShdw blurRad="38100" dist="38100" dir="2700000" algn="tl">
                    <a:srgbClr val="000000">
                      <a:alpha val="43137"/>
                    </a:srgbClr>
                  </a:outerShdw>
                </a:effectLst>
                <a:latin typeface="Comic Sans MS" panose="030F0702030302020204" pitchFamily="66" charset="0"/>
              </a:rPr>
              <a:t>The World-</a:t>
            </a:r>
          </a:p>
          <a:p>
            <a:pPr marL="285750" indent="-285750">
              <a:buFont typeface="Arial" panose="020B0604020202020204" pitchFamily="34" charset="0"/>
              <a:buChar char="•"/>
            </a:pPr>
            <a:r>
              <a:rPr lang="en-GB" sz="1400" dirty="0">
                <a:latin typeface="Comic Sans MS" panose="030F0702030302020204" pitchFamily="66" charset="0"/>
              </a:rPr>
              <a:t>Birth of Muhammed and the rise of Islam (800s C.E)</a:t>
            </a:r>
          </a:p>
          <a:p>
            <a:pPr algn="ctr"/>
            <a:endParaRPr lang="en-GB" sz="1400" dirty="0">
              <a:latin typeface="Comic Sans MS" panose="030F0702030302020204" pitchFamily="66" charset="0"/>
            </a:endParaRPr>
          </a:p>
          <a:p>
            <a:pPr algn="ctr"/>
            <a:endParaRPr lang="en-GB" sz="1400" dirty="0">
              <a:latin typeface="Comic Sans MS" panose="030F0702030302020204" pitchFamily="66" charset="0"/>
            </a:endParaRPr>
          </a:p>
        </p:txBody>
      </p:sp>
      <p:sp>
        <p:nvSpPr>
          <p:cNvPr id="10" name="Rectangle: Rounded Corners 9">
            <a:extLst>
              <a:ext uri="{FF2B5EF4-FFF2-40B4-BE49-F238E27FC236}">
                <a16:creationId xmlns:a16="http://schemas.microsoft.com/office/drawing/2014/main" id="{65CF94B7-FEDA-4948-8938-4129D13DCA26}"/>
              </a:ext>
            </a:extLst>
          </p:cNvPr>
          <p:cNvSpPr/>
          <p:nvPr/>
        </p:nvSpPr>
        <p:spPr>
          <a:xfrm>
            <a:off x="10178986" y="679439"/>
            <a:ext cx="2032986" cy="6178561"/>
          </a:xfrm>
          <a:prstGeom prst="roundRect">
            <a:avLst/>
          </a:prstGeom>
          <a:solidFill>
            <a:schemeClr val="bg1"/>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1400" b="1" u="sng" dirty="0">
                <a:effectLst>
                  <a:outerShdw blurRad="38100" dist="38100" dir="2700000" algn="tl">
                    <a:srgbClr val="000000">
                      <a:alpha val="43137"/>
                    </a:srgbClr>
                  </a:outerShdw>
                </a:effectLst>
                <a:latin typeface="Comic Sans MS" panose="030F0702030302020204" pitchFamily="66" charset="0"/>
              </a:rPr>
              <a:t>Where are you going next year?</a:t>
            </a:r>
          </a:p>
          <a:p>
            <a:pPr algn="ctr"/>
            <a:endParaRPr lang="en-GB" sz="1400" b="1" dirty="0">
              <a:effectLst>
                <a:outerShdw blurRad="38100" dist="38100" dir="2700000" algn="tl">
                  <a:srgbClr val="000000">
                    <a:alpha val="43137"/>
                  </a:srgbClr>
                </a:outerShdw>
              </a:effectLst>
              <a:latin typeface="Comic Sans MS" panose="030F0702030302020204" pitchFamily="66" charset="0"/>
            </a:endParaRPr>
          </a:p>
          <a:p>
            <a:pPr algn="ctr"/>
            <a:r>
              <a:rPr lang="en-GB" sz="1400" b="1" dirty="0">
                <a:effectLst>
                  <a:outerShdw blurRad="38100" dist="38100" dir="2700000" algn="tl">
                    <a:srgbClr val="000000">
                      <a:alpha val="43137"/>
                    </a:srgbClr>
                  </a:outerShdw>
                </a:effectLst>
                <a:latin typeface="Comic Sans MS" panose="030F0702030302020204" pitchFamily="66" charset="0"/>
              </a:rPr>
              <a:t>The Early Modern World, c. 1500-c.1900 C.E</a:t>
            </a:r>
          </a:p>
          <a:p>
            <a:pPr algn="ctr"/>
            <a:r>
              <a:rPr lang="en-GB" sz="1400" b="1" dirty="0">
                <a:effectLst>
                  <a:outerShdw blurRad="38100" dist="38100" dir="2700000" algn="tl">
                    <a:srgbClr val="000000">
                      <a:alpha val="43137"/>
                    </a:srgbClr>
                  </a:outerShdw>
                </a:effectLst>
                <a:latin typeface="Comic Sans MS" panose="030F0702030302020204" pitchFamily="66" charset="0"/>
              </a:rPr>
              <a:t> </a:t>
            </a:r>
          </a:p>
          <a:p>
            <a:pPr marL="171450" indent="-171450">
              <a:buFont typeface="Arial" panose="020B0604020202020204" pitchFamily="34" charset="0"/>
              <a:buChar char="•"/>
            </a:pPr>
            <a:r>
              <a:rPr lang="en-GB" sz="1400" dirty="0">
                <a:latin typeface="Comic Sans MS" panose="030F0702030302020204" pitchFamily="66" charset="0"/>
              </a:rPr>
              <a:t>Henry VIII and the Reformation</a:t>
            </a:r>
          </a:p>
          <a:p>
            <a:pPr marL="171450" indent="-171450">
              <a:buFont typeface="Arial" panose="020B0604020202020204" pitchFamily="34" charset="0"/>
              <a:buChar char="•"/>
            </a:pPr>
            <a:r>
              <a:rPr lang="en-GB" sz="1400" dirty="0">
                <a:latin typeface="Comic Sans MS" panose="030F0702030302020204" pitchFamily="66" charset="0"/>
              </a:rPr>
              <a:t>The British Civil Wars</a:t>
            </a:r>
          </a:p>
          <a:p>
            <a:pPr marL="171450" indent="-171450">
              <a:buFont typeface="Arial" panose="020B0604020202020204" pitchFamily="34" charset="0"/>
              <a:buChar char="•"/>
            </a:pPr>
            <a:r>
              <a:rPr lang="en-GB" sz="1400" dirty="0">
                <a:latin typeface="Comic Sans MS" panose="030F0702030302020204" pitchFamily="66" charset="0"/>
              </a:rPr>
              <a:t>The British Empire</a:t>
            </a:r>
          </a:p>
          <a:p>
            <a:pPr marL="171450" indent="-171450">
              <a:buFont typeface="Arial" panose="020B0604020202020204" pitchFamily="34" charset="0"/>
              <a:buChar char="•"/>
            </a:pPr>
            <a:r>
              <a:rPr lang="en-GB" sz="1400" dirty="0">
                <a:latin typeface="Comic Sans MS" panose="030F0702030302020204" pitchFamily="66" charset="0"/>
              </a:rPr>
              <a:t>Slavery through time</a:t>
            </a:r>
          </a:p>
          <a:p>
            <a:pPr marL="171450" indent="-171450">
              <a:buFont typeface="Arial" panose="020B0604020202020204" pitchFamily="34" charset="0"/>
              <a:buChar char="•"/>
            </a:pPr>
            <a:r>
              <a:rPr lang="en-GB" sz="1400" dirty="0">
                <a:latin typeface="Comic Sans MS" panose="030F0702030302020204" pitchFamily="66" charset="0"/>
              </a:rPr>
              <a:t>Britain in the long 19</a:t>
            </a:r>
            <a:r>
              <a:rPr lang="en-GB" sz="1400" baseline="30000" dirty="0">
                <a:latin typeface="Comic Sans MS" panose="030F0702030302020204" pitchFamily="66" charset="0"/>
              </a:rPr>
              <a:t>th</a:t>
            </a:r>
            <a:r>
              <a:rPr lang="en-GB" sz="1400" dirty="0">
                <a:latin typeface="Comic Sans MS" panose="030F0702030302020204" pitchFamily="66" charset="0"/>
              </a:rPr>
              <a:t> Century</a:t>
            </a:r>
          </a:p>
        </p:txBody>
      </p:sp>
    </p:spTree>
    <p:extLst>
      <p:ext uri="{BB962C8B-B14F-4D97-AF65-F5344CB8AC3E}">
        <p14:creationId xmlns:p14="http://schemas.microsoft.com/office/powerpoint/2010/main" val="3240707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858533"/>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70667">
                <a:tc gridSpan="3">
                  <a:txBody>
                    <a:bodyPr/>
                    <a:lstStyle/>
                    <a:p>
                      <a:pPr algn="ctr">
                        <a:lnSpc>
                          <a:spcPct val="107000"/>
                        </a:lnSpc>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Assessment 9:4 What stories should we tell about the Second World War?</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3246">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68629">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424435">
                <a:tc>
                  <a:txBody>
                    <a:bodyPr/>
                    <a:lstStyle/>
                    <a:p>
                      <a:pPr marL="342900" lvl="0" indent="-342900" algn="l">
                        <a:lnSpc>
                          <a:spcPct val="107000"/>
                        </a:lnSpc>
                        <a:spcAft>
                          <a:spcPts val="0"/>
                        </a:spcAft>
                        <a:buFont typeface="Symbol" panose="05050102010706020507" pitchFamily="18" charset="2"/>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 basic chronological understanding of Britain’s war</a:t>
                      </a:r>
                    </a:p>
                    <a:p>
                      <a:pPr marL="342900" lvl="0" indent="-342900" algn="l">
                        <a:lnSpc>
                          <a:spcPct val="107000"/>
                        </a:lnSpc>
                        <a:spcAft>
                          <a:spcPts val="0"/>
                        </a:spcAft>
                        <a:buFont typeface="Symbol" panose="05050102010706020507" pitchFamily="18" charset="2"/>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 basic description of several key events for Britain, including; D-day, Dunkirk, the Blitz.</a:t>
                      </a:r>
                    </a:p>
                    <a:p>
                      <a:pPr marL="342900" lvl="0" indent="-342900" algn="l">
                        <a:lnSpc>
                          <a:spcPct val="107000"/>
                        </a:lnSpc>
                        <a:spcAft>
                          <a:spcPts val="0"/>
                        </a:spcAft>
                        <a:buFont typeface="Symbol" panose="05050102010706020507" pitchFamily="18" charset="2"/>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Recall the ‘traditional’ interpretation of the war.</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As developing, but:</a:t>
                      </a: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Several ‘episodes’ from Britain’s war can be brought together to summarise Britain’s war-time experience and importance.</a:t>
                      </a: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Students can comment on the nature of warfare in the 20</a:t>
                      </a:r>
                      <a:r>
                        <a:rPr lang="en-GB" sz="1300" i="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300" i="0" dirty="0">
                          <a:effectLst/>
                          <a:latin typeface="Calibri" panose="020F0502020204030204" pitchFamily="34" charset="0"/>
                          <a:ea typeface="Calibri" panose="020F0502020204030204" pitchFamily="34" charset="0"/>
                          <a:cs typeface="Times New Roman" panose="02020603050405020304" pitchFamily="18" charset="0"/>
                        </a:rPr>
                        <a:t> Century</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300" dirty="0">
                          <a:effectLst/>
                        </a:rPr>
                        <a:t>As core, but: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dirty="0">
                          <a:effectLst/>
                        </a:rPr>
                        <a:t> Analyse Britain’s role in the war, using a range of specific examples to support this analysis.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Understand how war-time propaganda has affected our memory of the war</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sz="1300" b="1" dirty="0">
                        <a:effectLst/>
                      </a:endParaRPr>
                    </a:p>
                  </a:txBody>
                  <a:tcPr marL="68580" marR="68580" marT="0" marB="0"/>
                </a:tc>
                <a:extLst>
                  <a:ext uri="{0D108BD9-81ED-4DB2-BD59-A6C34878D82A}">
                    <a16:rowId xmlns:a16="http://schemas.microsoft.com/office/drawing/2014/main" val="1938892811"/>
                  </a:ext>
                </a:extLst>
              </a:tr>
              <a:tr h="323920">
                <a:tc gridSpan="3">
                  <a:txBody>
                    <a:bodyPr/>
                    <a:lstStyle/>
                    <a:p>
                      <a:pPr algn="ctr">
                        <a:lnSpc>
                          <a:spcPct val="107000"/>
                        </a:lnSpc>
                        <a:spcAft>
                          <a:spcPts val="0"/>
                        </a:spcAft>
                      </a:pPr>
                      <a:r>
                        <a:rPr lang="en-GB" sz="1600" b="1" dirty="0">
                          <a:effectLst/>
                        </a:rPr>
                        <a:t>Concept:</a:t>
                      </a:r>
                      <a:r>
                        <a:rPr lang="en-GB" sz="1600" b="1" baseline="0" dirty="0">
                          <a:effectLst/>
                        </a:rPr>
                        <a:t> Interpretations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7066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2820219">
                <a:tc>
                  <a:txBody>
                    <a:bodyPr/>
                    <a:lstStyle/>
                    <a:p>
                      <a:pPr marL="0" lvl="0" indent="0" algn="l">
                        <a:lnSpc>
                          <a:spcPct val="107000"/>
                        </a:lnSpc>
                        <a:spcAft>
                          <a:spcPts val="0"/>
                        </a:spcAft>
                        <a:buFont typeface="Symbol" panose="05050102010706020507" pitchFamily="18" charset="2"/>
                        <a:buNone/>
                      </a:pPr>
                      <a:r>
                        <a:rPr lang="en-GB" sz="1200" dirty="0">
                          <a:effectLst/>
                        </a:rPr>
                        <a:t>Any answer that </a:t>
                      </a:r>
                      <a:r>
                        <a:rPr lang="en-GB" sz="1200" b="0" dirty="0">
                          <a:effectLst/>
                        </a:rPr>
                        <a:t>does</a:t>
                      </a:r>
                      <a:r>
                        <a:rPr lang="en-GB" sz="1200" b="0" baseline="0" dirty="0">
                          <a:effectLst/>
                        </a:rPr>
                        <a:t> </a:t>
                      </a:r>
                      <a:r>
                        <a:rPr lang="en-GB" sz="1200" b="1" baseline="0" dirty="0">
                          <a:effectLst/>
                        </a:rPr>
                        <a:t>not explain</a:t>
                      </a:r>
                      <a:r>
                        <a:rPr lang="en-GB" sz="1200" b="0" baseline="0" dirty="0">
                          <a:effectLst/>
                        </a:rPr>
                        <a:t> cannot get higher than</a:t>
                      </a:r>
                      <a:r>
                        <a:rPr lang="en-GB" sz="1200" b="1" baseline="0" dirty="0">
                          <a:effectLst/>
                        </a:rPr>
                        <a:t> Developing.</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Answer has clear</a:t>
                      </a:r>
                      <a:r>
                        <a:rPr lang="en-GB" sz="1200" i="0" baseline="0" dirty="0">
                          <a:effectLst/>
                        </a:rPr>
                        <a:t> points that are focused on the question. Attempts to write in </a:t>
                      </a:r>
                      <a:r>
                        <a:rPr lang="en-GB" sz="1200" b="1" i="0" baseline="0" dirty="0">
                          <a:effectLst/>
                        </a:rPr>
                        <a:t>factors</a:t>
                      </a:r>
                      <a:r>
                        <a:rPr lang="en-GB" sz="1200" b="0" i="0" baseline="0" dirty="0">
                          <a:effectLst/>
                        </a:rPr>
                        <a:t>; sometimes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t>
                      </a:r>
                      <a:r>
                        <a:rPr lang="en-GB" sz="1200" b="1" i="0" baseline="0" dirty="0">
                          <a:effectLst/>
                        </a:rPr>
                        <a:t>good</a:t>
                      </a:r>
                      <a:r>
                        <a:rPr lang="en-GB" sz="1200" b="0" i="0" baseline="0" dirty="0">
                          <a:effectLst/>
                        </a:rPr>
                        <a:t> </a:t>
                      </a:r>
                      <a:r>
                        <a:rPr lang="en-GB" sz="1200" b="1" i="0" baseline="0" dirty="0">
                          <a:effectLst/>
                        </a:rPr>
                        <a:t>subject knowledge</a:t>
                      </a:r>
                      <a:r>
                        <a:rPr lang="en-GB" sz="1200" b="0" i="0" baseline="0" dirty="0">
                          <a:effectLst/>
                        </a:rPr>
                        <a:t>. Attempts to use </a:t>
                      </a:r>
                      <a:r>
                        <a:rPr lang="en-GB" sz="1200" b="1" i="0" baseline="0" dirty="0">
                          <a:effectLst/>
                        </a:rPr>
                        <a:t>‘thick description’</a:t>
                      </a:r>
                      <a:r>
                        <a:rPr lang="en-GB" sz="1200" b="0" i="0" baseline="0" dirty="0">
                          <a:effectLst/>
                        </a:rPr>
                        <a:t> with key terms and a specific examples.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Own knowledge is sometimes used to </a:t>
                      </a:r>
                      <a:r>
                        <a:rPr lang="en-GB" sz="1200" b="1" i="0" baseline="0" dirty="0">
                          <a:effectLst/>
                        </a:rPr>
                        <a:t>analyse</a:t>
                      </a:r>
                      <a:r>
                        <a:rPr lang="en-GB" sz="1200" b="0" i="0" baseline="0" dirty="0">
                          <a:effectLst/>
                        </a:rPr>
                        <a:t> the interpretation, rather than simply to describe it.</a:t>
                      </a:r>
                    </a:p>
                    <a:p>
                      <a:pPr marL="342900" lvl="0" indent="-342900" algn="l">
                        <a:lnSpc>
                          <a:spcPct val="107000"/>
                        </a:lnSpc>
                        <a:spcAft>
                          <a:spcPts val="0"/>
                        </a:spcAft>
                        <a:buFont typeface="Symbol" panose="05050102010706020507" pitchFamily="18" charset="2"/>
                        <a:buChar char=""/>
                      </a:pPr>
                      <a:r>
                        <a:rPr lang="en-GB" sz="1200" i="0" dirty="0">
                          <a:effectLst/>
                        </a:rPr>
                        <a:t>Begins to </a:t>
                      </a:r>
                      <a:r>
                        <a:rPr lang="en-GB" sz="1200" b="1" i="0" dirty="0">
                          <a:effectLst/>
                        </a:rPr>
                        <a:t>explain</a:t>
                      </a:r>
                      <a:r>
                        <a:rPr lang="en-GB" sz="1200" b="0" i="0" dirty="0">
                          <a:effectLst/>
                        </a:rPr>
                        <a:t> why and/or</a:t>
                      </a:r>
                      <a:r>
                        <a:rPr lang="en-GB" sz="1200" b="0" i="0" baseline="0" dirty="0">
                          <a:effectLst/>
                        </a:rPr>
                        <a:t> how evidence supports/challenges the interpretation, however these remain basic.</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An overall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on the interpretation may have been made. However, this is likely to be basic and unconvincing.</a:t>
                      </a:r>
                      <a:endParaRPr lang="en-GB" sz="1200" dirty="0">
                        <a:effectLst/>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dirty="0">
                          <a:effectLst/>
                        </a:rPr>
                        <a:t>Answers are organised into </a:t>
                      </a:r>
                      <a:r>
                        <a:rPr lang="en-GB" sz="1200" b="1" dirty="0">
                          <a:effectLst/>
                        </a:rPr>
                        <a:t>factored</a:t>
                      </a:r>
                      <a:r>
                        <a:rPr lang="en-GB" sz="1200" b="0" dirty="0">
                          <a:effectLst/>
                        </a:rPr>
                        <a:t> </a:t>
                      </a:r>
                      <a:r>
                        <a:rPr lang="en-GB" sz="1200" b="1" dirty="0">
                          <a:effectLst/>
                        </a:rPr>
                        <a:t>paragraphs </a:t>
                      </a:r>
                      <a:r>
                        <a:rPr lang="en-GB" sz="1200" b="0" dirty="0">
                          <a:effectLst/>
                        </a:rPr>
                        <a:t>with</a:t>
                      </a:r>
                      <a:r>
                        <a:rPr lang="en-GB" sz="1200" b="0" baseline="0" dirty="0">
                          <a:effectLst/>
                        </a:rPr>
                        <a:t> a </a:t>
                      </a:r>
                      <a:r>
                        <a:rPr lang="en-GB" sz="1200" b="1" baseline="0" dirty="0">
                          <a:effectLst/>
                        </a:rPr>
                        <a:t>clear focus on the question.</a:t>
                      </a:r>
                      <a:r>
                        <a:rPr lang="en-GB" sz="1200" b="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Demonstrates </a:t>
                      </a:r>
                      <a:r>
                        <a:rPr lang="en-GB" sz="1200" b="1" baseline="0" dirty="0">
                          <a:effectLst/>
                        </a:rPr>
                        <a:t>impressive subject knowledge</a:t>
                      </a:r>
                      <a:r>
                        <a:rPr lang="en-GB" sz="1200" b="0" baseline="0" dirty="0">
                          <a:effectLst/>
                        </a:rPr>
                        <a:t>. Uses </a:t>
                      </a:r>
                      <a:r>
                        <a:rPr lang="en-GB" sz="1200" b="1" baseline="0" dirty="0">
                          <a:effectLst/>
                        </a:rPr>
                        <a:t>‘thick description’</a:t>
                      </a:r>
                      <a:r>
                        <a:rPr lang="en-GB" sz="1200" b="0" baseline="0" dirty="0">
                          <a:effectLst/>
                        </a:rPr>
                        <a:t> with key terms and a variety of specific examples. Key terminology is used to </a:t>
                      </a:r>
                      <a:r>
                        <a:rPr lang="en-GB" sz="1200" b="1" baseline="0" dirty="0">
                          <a:effectLst/>
                        </a:rPr>
                        <a:t>analyse</a:t>
                      </a:r>
                      <a:r>
                        <a:rPr lang="en-GB" sz="1200" b="0" baseline="0" dirty="0">
                          <a:effectLst/>
                        </a:rPr>
                        <a:t> the interpretation.</a:t>
                      </a:r>
                      <a:endParaRPr lang="en-GB" sz="120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dirty="0">
                          <a:effectLst/>
                        </a:rPr>
                        <a:t>Explanations</a:t>
                      </a:r>
                      <a:r>
                        <a:rPr lang="en-GB" sz="1200" b="0" dirty="0">
                          <a:effectLst/>
                        </a:rPr>
                        <a:t> </a:t>
                      </a:r>
                      <a:r>
                        <a:rPr lang="en-GB" sz="1200" b="0" baseline="0" dirty="0">
                          <a:effectLst/>
                        </a:rPr>
                        <a:t>mostly link evidence back to the question. However, on occasion the reader may be left asking ‘why’ or ‘how’ this supports the argument.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baseline="0" dirty="0">
                          <a:effectLst/>
                        </a:rPr>
                        <a:t>Increasingly persuasive</a:t>
                      </a:r>
                      <a:r>
                        <a:rPr lang="en-GB" sz="1200" b="0" baseline="0" dirty="0">
                          <a:effectLst/>
                        </a:rPr>
                        <a:t> </a:t>
                      </a:r>
                      <a:r>
                        <a:rPr lang="en-GB" sz="1200" b="1" baseline="0" dirty="0">
                          <a:effectLst/>
                        </a:rPr>
                        <a:t>judgements</a:t>
                      </a:r>
                      <a:r>
                        <a:rPr lang="en-GB" sz="1200" b="0" baseline="0" dirty="0">
                          <a:effectLst/>
                        </a:rPr>
                        <a:t> on the validity of the interpretation can be found in the conclusion. However, links to the evidence or overall argument may be patchy.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Basic </a:t>
                      </a:r>
                      <a:r>
                        <a:rPr lang="en-GB" sz="1200" b="1" baseline="0" dirty="0">
                          <a:effectLst/>
                        </a:rPr>
                        <a:t>comparisons</a:t>
                      </a:r>
                      <a:r>
                        <a:rPr lang="en-GB" sz="1200" b="0" baseline="0" dirty="0">
                          <a:effectLst/>
                        </a:rPr>
                        <a:t> between interpretations may be made.</a:t>
                      </a:r>
                      <a:endParaRPr lang="en-GB" sz="1200" b="1" dirty="0">
                        <a:effectLst/>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Answers are now </a:t>
                      </a:r>
                      <a:r>
                        <a:rPr lang="en-GB" sz="1200" b="1" i="0" dirty="0">
                          <a:effectLst/>
                        </a:rPr>
                        <a:t>fully organised</a:t>
                      </a:r>
                      <a:r>
                        <a:rPr lang="en-GB" sz="1200" b="0" i="0" dirty="0">
                          <a:effectLst/>
                        </a:rPr>
                        <a:t> into </a:t>
                      </a:r>
                      <a:r>
                        <a:rPr lang="en-GB" sz="1200" b="1" i="0" dirty="0">
                          <a:effectLst/>
                        </a:rPr>
                        <a:t>factored paragraphs</a:t>
                      </a:r>
                      <a:endParaRPr lang="en-GB" sz="1200" b="0" i="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dirty="0">
                          <a:effectLst/>
                        </a:rPr>
                        <a:t>Evidence is ‘</a:t>
                      </a:r>
                      <a:r>
                        <a:rPr lang="en-GB" sz="1200" b="1" i="0" dirty="0">
                          <a:effectLst/>
                        </a:rPr>
                        <a:t>thick’</a:t>
                      </a:r>
                      <a:r>
                        <a:rPr lang="en-GB" sz="1200" b="0" i="0" dirty="0">
                          <a:effectLst/>
                        </a:rPr>
                        <a:t> and used to analyse </a:t>
                      </a:r>
                      <a:r>
                        <a:rPr lang="en-GB" sz="1200" b="1" i="0" dirty="0">
                          <a:effectLst/>
                        </a:rPr>
                        <a:t>specific</a:t>
                      </a:r>
                      <a:r>
                        <a:rPr lang="en-GB" sz="1200" b="0" i="0" dirty="0">
                          <a:effectLst/>
                        </a:rPr>
                        <a:t> elements of the interpretation.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i="0" dirty="0">
                          <a:effectLst/>
                        </a:rPr>
                        <a:t>Explanations </a:t>
                      </a:r>
                      <a:r>
                        <a:rPr lang="en-GB" sz="1200" b="0" i="0" dirty="0">
                          <a:effectLst/>
                        </a:rPr>
                        <a:t>are now mostly </a:t>
                      </a:r>
                      <a:r>
                        <a:rPr lang="en-GB" sz="1200" b="1" i="0" dirty="0">
                          <a:effectLst/>
                        </a:rPr>
                        <a:t>convincing</a:t>
                      </a:r>
                      <a:r>
                        <a:rPr lang="en-GB" sz="1200" b="0" i="0" dirty="0">
                          <a:effectLst/>
                        </a:rPr>
                        <a:t> and explain why evidence supports/challenges the interpretations.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dirty="0">
                          <a:effectLst/>
                        </a:rPr>
                        <a:t>A clear, persuasive </a:t>
                      </a:r>
                      <a:r>
                        <a:rPr lang="en-GB" sz="1200" b="1" i="0" dirty="0">
                          <a:effectLst/>
                        </a:rPr>
                        <a:t>judgement</a:t>
                      </a:r>
                      <a:r>
                        <a:rPr lang="en-GB" sz="1200" b="0" i="0" dirty="0">
                          <a:effectLst/>
                        </a:rPr>
                        <a:t> on the validity of the interpretations has been made. There is little doubt as to why students came to that view.</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dirty="0">
                          <a:effectLst/>
                        </a:rPr>
                        <a:t>At the top end, students add nuance by analysing different elements of the interpretation separately.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dirty="0">
                          <a:effectLst/>
                        </a:rPr>
                        <a:t>The best answers will made detailed, developed </a:t>
                      </a:r>
                      <a:r>
                        <a:rPr lang="en-GB" sz="1200" b="1" i="0" dirty="0">
                          <a:effectLst/>
                        </a:rPr>
                        <a:t>comparisons</a:t>
                      </a:r>
                      <a:r>
                        <a:rPr lang="en-GB" sz="1200" b="0" i="0" dirty="0">
                          <a:effectLst/>
                        </a:rPr>
                        <a:t> between interpretations where appropriate.</a:t>
                      </a:r>
                      <a:endParaRPr lang="en-GB" sz="1200" b="1" i="0"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2323989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9236"/>
          <a:ext cx="12192000" cy="6854720"/>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4334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Assessment </a:t>
                      </a:r>
                      <a:r>
                        <a:rPr lang="en-US" sz="1600" b="1" dirty="0">
                          <a:effectLst/>
                        </a:rPr>
                        <a:t>9.5 How much change did Sam Beaver-King see in his lifetime?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52578">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265806">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625031">
                <a:tc>
                  <a:txBody>
                    <a:bodyPr/>
                    <a:lstStyle/>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importance of the </a:t>
                      </a:r>
                      <a:r>
                        <a:rPr lang="en-GB" sz="1400" b="0" i="1" dirty="0">
                          <a:effectLst/>
                          <a:latin typeface="Calibri" panose="020F0502020204030204" pitchFamily="34" charset="0"/>
                          <a:ea typeface="Calibri" panose="020F0502020204030204" pitchFamily="34" charset="0"/>
                          <a:cs typeface="Times New Roman" panose="02020603050405020304" pitchFamily="18" charset="0"/>
                        </a:rPr>
                        <a:t>MS Empire Windrush</a:t>
                      </a:r>
                      <a:endParaRPr lang="en-GB" sz="1400" b="0" i="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en-GB" sz="1400" b="0" i="0" dirty="0">
                          <a:effectLst/>
                          <a:latin typeface="Calibri" panose="020F0502020204030204" pitchFamily="34" charset="0"/>
                          <a:ea typeface="Calibri" panose="020F0502020204030204" pitchFamily="34" charset="0"/>
                          <a:cs typeface="Times New Roman" panose="02020603050405020304" pitchFamily="18" charset="0"/>
                        </a:rPr>
                        <a:t>Examples of the struggles faced by non-white Britons- e.g. ‘Rivers of Blood’</a:t>
                      </a:r>
                    </a:p>
                    <a:p>
                      <a:pPr marL="171450" indent="-171450" algn="l">
                        <a:lnSpc>
                          <a:spcPct val="107000"/>
                        </a:lnSpc>
                        <a:spcAft>
                          <a:spcPts val="0"/>
                        </a:spcAft>
                        <a:buFont typeface="Arial" panose="020B0604020202020204" pitchFamily="34" charset="0"/>
                        <a:buChar char="•"/>
                      </a:pPr>
                      <a:r>
                        <a:rPr lang="en-GB" sz="1400" b="0" i="0" dirty="0">
                          <a:effectLst/>
                          <a:latin typeface="Calibri" panose="020F0502020204030204" pitchFamily="34" charset="0"/>
                          <a:ea typeface="Calibri" panose="020F0502020204030204" pitchFamily="34" charset="0"/>
                          <a:cs typeface="Times New Roman" panose="02020603050405020304" pitchFamily="18" charset="0"/>
                        </a:rPr>
                        <a:t>Examples of positive steps for non-white Britons- e.g. the work of the Civil Rights movement.</a:t>
                      </a: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description of the importance of the </a:t>
                      </a:r>
                      <a:r>
                        <a:rPr lang="en-GB" sz="1400" b="0" i="0" dirty="0">
                          <a:effectLst/>
                          <a:latin typeface="Calibri" panose="020F0502020204030204" pitchFamily="34" charset="0"/>
                          <a:ea typeface="Calibri" panose="020F0502020204030204" pitchFamily="34" charset="0"/>
                          <a:cs typeface="Times New Roman" panose="02020603050405020304" pitchFamily="18" charset="0"/>
                        </a:rPr>
                        <a:t>‘Windrush generation’ and their contributions to British life.</a:t>
                      </a:r>
                    </a:p>
                    <a:p>
                      <a:pPr marL="285750" indent="-285750" algn="l">
                        <a:lnSpc>
                          <a:spcPct val="107000"/>
                        </a:lnSpc>
                        <a:spcAft>
                          <a:spcPts val="0"/>
                        </a:spcAft>
                        <a:buFont typeface="Arial" panose="020B0604020202020204" pitchFamily="34" charset="0"/>
                        <a:buChar char="•"/>
                      </a:pPr>
                      <a:r>
                        <a:rPr lang="en-GB" sz="1400" b="0" i="0" dirty="0">
                          <a:effectLst/>
                          <a:latin typeface="Calibri" panose="020F0502020204030204" pitchFamily="34" charset="0"/>
                          <a:ea typeface="Calibri" panose="020F0502020204030204" pitchFamily="34" charset="0"/>
                          <a:cs typeface="Times New Roman" panose="02020603050405020304" pitchFamily="18" charset="0"/>
                        </a:rPr>
                        <a:t>Multiple examples of the challenges they faced</a:t>
                      </a:r>
                    </a:p>
                    <a:p>
                      <a:pPr marL="285750" indent="-285750" algn="l">
                        <a:lnSpc>
                          <a:spcPct val="107000"/>
                        </a:lnSpc>
                        <a:spcAft>
                          <a:spcPts val="0"/>
                        </a:spcAft>
                        <a:buFont typeface="Arial" panose="020B0604020202020204" pitchFamily="34" charset="0"/>
                        <a:buChar char="•"/>
                      </a:pPr>
                      <a:r>
                        <a:rPr lang="en-GB" sz="1400" b="0" i="0" dirty="0">
                          <a:effectLst/>
                          <a:latin typeface="Calibri" panose="020F0502020204030204" pitchFamily="34" charset="0"/>
                          <a:ea typeface="Calibri" panose="020F0502020204030204" pitchFamily="34" charset="0"/>
                          <a:cs typeface="Times New Roman" panose="02020603050405020304" pitchFamily="18" charset="0"/>
                        </a:rPr>
                        <a:t>Multiple examples of the ways these people fought for their rights.</a:t>
                      </a:r>
                    </a:p>
                    <a:p>
                      <a:pPr marL="285750" indent="-285750" algn="l">
                        <a:lnSpc>
                          <a:spcPct val="107000"/>
                        </a:lnSpc>
                        <a:spcAft>
                          <a:spcPts val="0"/>
                        </a:spcAft>
                        <a:buFont typeface="Arial" panose="020B0604020202020204" pitchFamily="34" charset="0"/>
                        <a:buChar char="•"/>
                      </a:pPr>
                      <a:r>
                        <a:rPr lang="en-GB" sz="1400" b="0" i="0" dirty="0">
                          <a:effectLst/>
                          <a:latin typeface="Calibri" panose="020F0502020204030204" pitchFamily="34" charset="0"/>
                          <a:ea typeface="Calibri" panose="020F0502020204030204" pitchFamily="34" charset="0"/>
                          <a:cs typeface="Times New Roman" panose="02020603050405020304" pitchFamily="18" charset="0"/>
                        </a:rPr>
                        <a:t>Comparisons between the Britain of 1948 and the Britain of today.</a:t>
                      </a: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gn="l">
                        <a:lnSpc>
                          <a:spcPct val="107000"/>
                        </a:lnSpc>
                        <a:spcAft>
                          <a:spcPts val="0"/>
                        </a:spcAft>
                        <a:buFont typeface="Arial" panose="020B0604020202020204" pitchFamily="34" charset="0"/>
                        <a:buNone/>
                      </a:pPr>
                      <a:r>
                        <a:rPr lang="en-GB" sz="1200" b="0" dirty="0">
                          <a:effectLst/>
                          <a:latin typeface="Calibri" panose="020F0502020204030204" pitchFamily="34" charset="0"/>
                          <a:ea typeface="Calibri" panose="020F0502020204030204" pitchFamily="34" charset="0"/>
                          <a:cs typeface="Times New Roman" panose="02020603050405020304" pitchFamily="18" charset="0"/>
                        </a:rPr>
                        <a:t>The ability to describe the varying experiences of migrants to Britain. Specific examples such as the Notting Hill Riots or murder of Stephen Lawrence may be used to illustrate the challenges. The work of people like Sam Beaver-King and Paul Stephenson may be used to illustrate more positive changes. Students are able to compare the Britain of today with the Britain of 1948 and analyse the extent of change.</a:t>
                      </a:r>
                    </a:p>
                  </a:txBody>
                  <a:tcPr marL="68580" marR="68580" marT="0" marB="0"/>
                </a:tc>
                <a:extLst>
                  <a:ext uri="{0D108BD9-81ED-4DB2-BD59-A6C34878D82A}">
                    <a16:rowId xmlns:a16="http://schemas.microsoft.com/office/drawing/2014/main" val="1938892811"/>
                  </a:ext>
                </a:extLst>
              </a:tr>
              <a:tr h="252578">
                <a:tc gridSpan="3">
                  <a:txBody>
                    <a:bodyPr/>
                    <a:lstStyle/>
                    <a:p>
                      <a:pPr algn="ctr">
                        <a:lnSpc>
                          <a:spcPct val="107000"/>
                        </a:lnSpc>
                        <a:spcAft>
                          <a:spcPts val="0"/>
                        </a:spcAft>
                      </a:pPr>
                      <a:r>
                        <a:rPr lang="en-GB" sz="1600" b="1" dirty="0">
                          <a:effectLst/>
                        </a:rPr>
                        <a:t>Concept:</a:t>
                      </a:r>
                      <a:r>
                        <a:rPr lang="en-GB" sz="1600" b="1" baseline="0" dirty="0">
                          <a:effectLst/>
                        </a:rPr>
                        <a:t> Change and Continuity</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52578">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956848">
                <a:tc>
                  <a:txBody>
                    <a:bodyPr/>
                    <a:lstStyle/>
                    <a:p>
                      <a:pPr marL="0" lvl="0" indent="0" algn="l">
                        <a:lnSpc>
                          <a:spcPct val="107000"/>
                        </a:lnSpc>
                        <a:spcAft>
                          <a:spcPts val="0"/>
                        </a:spcAft>
                        <a:buFont typeface="Symbol" panose="05050102010706020507" pitchFamily="18" charset="2"/>
                        <a:buNone/>
                      </a:pPr>
                      <a:r>
                        <a:rPr lang="en-GB" sz="1200" i="0" dirty="0">
                          <a:effectLst/>
                        </a:rPr>
                        <a:t>Any answer that </a:t>
                      </a:r>
                      <a:r>
                        <a:rPr lang="en-GB" sz="1200" b="0" i="0" dirty="0">
                          <a:effectLst/>
                        </a:rPr>
                        <a:t>does</a:t>
                      </a:r>
                      <a:r>
                        <a:rPr lang="en-GB" sz="1200" b="0" i="0" baseline="0" dirty="0">
                          <a:effectLst/>
                        </a:rPr>
                        <a:t> </a:t>
                      </a:r>
                      <a:r>
                        <a:rPr lang="en-GB" sz="1200" b="1" i="0" baseline="0" dirty="0">
                          <a:effectLst/>
                        </a:rPr>
                        <a:t>not explain</a:t>
                      </a:r>
                      <a:r>
                        <a:rPr lang="en-GB" sz="1200" b="0" i="0" baseline="0" dirty="0">
                          <a:effectLst/>
                        </a:rPr>
                        <a:t> cannot get higher than</a:t>
                      </a:r>
                      <a:r>
                        <a:rPr lang="en-GB" sz="1200" b="1" i="0" baseline="0" dirty="0">
                          <a:effectLst/>
                        </a:rPr>
                        <a:t> Developing.</a:t>
                      </a:r>
                      <a:endParaRPr lang="en-GB" sz="1200" i="0" dirty="0">
                        <a:effectLst/>
                      </a:endParaRPr>
                    </a:p>
                    <a:p>
                      <a:pPr marL="342900" lvl="0" indent="-342900" algn="l">
                        <a:lnSpc>
                          <a:spcPct val="107000"/>
                        </a:lnSpc>
                        <a:spcAft>
                          <a:spcPts val="0"/>
                        </a:spcAft>
                        <a:buFont typeface="Symbol" panose="05050102010706020507" pitchFamily="18" charset="2"/>
                        <a:buChar char=""/>
                      </a:pPr>
                      <a:r>
                        <a:rPr lang="en-GB" sz="1200" i="0" dirty="0">
                          <a:effectLst/>
                        </a:rPr>
                        <a:t> Answer has clear</a:t>
                      </a:r>
                      <a:r>
                        <a:rPr lang="en-GB" sz="1200" i="0" baseline="0" dirty="0">
                          <a:effectLst/>
                        </a:rPr>
                        <a:t> points that are focused on the question. Attempts to write in </a:t>
                      </a:r>
                      <a:r>
                        <a:rPr lang="en-GB" sz="1200" b="1" i="0" baseline="0" dirty="0">
                          <a:effectLst/>
                        </a:rPr>
                        <a:t>factors</a:t>
                      </a:r>
                      <a:r>
                        <a:rPr lang="en-GB" sz="1200" b="0" i="0" baseline="0" dirty="0">
                          <a:effectLst/>
                        </a:rPr>
                        <a:t>, but may not always be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 increasingly </a:t>
                      </a:r>
                      <a:r>
                        <a:rPr lang="en-GB" sz="1200" b="1" i="0" baseline="0" dirty="0">
                          <a:effectLst/>
                        </a:rPr>
                        <a:t>impressive subject knowledge</a:t>
                      </a:r>
                      <a:r>
                        <a:rPr lang="en-GB" sz="1200" b="0" i="0" baseline="0" dirty="0">
                          <a:effectLst/>
                        </a:rPr>
                        <a:t>. Attempts to use </a:t>
                      </a:r>
                      <a:r>
                        <a:rPr lang="en-GB" sz="1200" b="1" i="0" baseline="0" dirty="0">
                          <a:effectLst/>
                        </a:rPr>
                        <a:t>‘thick description’</a:t>
                      </a:r>
                      <a:r>
                        <a:rPr lang="en-GB" sz="1200" b="0" i="0" baseline="0" dirty="0">
                          <a:effectLst/>
                        </a:rPr>
                        <a:t>. There is a  range of key terms and specific examples. Key terminology is used, but there may be </a:t>
                      </a:r>
                      <a:r>
                        <a:rPr lang="en-GB" sz="1200" b="1" i="0" baseline="0" dirty="0">
                          <a:effectLst/>
                        </a:rPr>
                        <a:t>inaccuracies</a:t>
                      </a:r>
                      <a:r>
                        <a:rPr lang="en-GB" sz="1200" b="0" i="0" baseline="0" dirty="0">
                          <a:effectLst/>
                        </a:rPr>
                        <a:t>,</a:t>
                      </a:r>
                      <a:r>
                        <a:rPr lang="en-GB" sz="1200" b="1" i="0" baseline="0" dirty="0">
                          <a:effectLst/>
                        </a:rPr>
                        <a:t> misconceptions </a:t>
                      </a:r>
                      <a:r>
                        <a:rPr lang="en-GB" sz="1200" b="0" i="0" baseline="0" dirty="0">
                          <a:effectLst/>
                        </a:rPr>
                        <a:t>or </a:t>
                      </a:r>
                      <a:r>
                        <a:rPr lang="en-GB" sz="1200" b="1" i="0" baseline="0" dirty="0">
                          <a:effectLst/>
                        </a:rPr>
                        <a:t>some evidence missing.</a:t>
                      </a:r>
                      <a:r>
                        <a:rPr lang="en-GB" sz="1200" b="0" i="0" baseline="0" dirty="0">
                          <a:effectLst/>
                        </a:rPr>
                        <a:t>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May make reference to the </a:t>
                      </a:r>
                      <a:r>
                        <a:rPr lang="en-GB" sz="1200" b="1" i="0" baseline="0" dirty="0">
                          <a:effectLst/>
                        </a:rPr>
                        <a:t>PETS</a:t>
                      </a:r>
                      <a:r>
                        <a:rPr lang="en-GB" sz="1200" b="0" i="0" baseline="0" dirty="0">
                          <a:effectLst/>
                        </a:rPr>
                        <a:t> criteria; but these references are basic and add little of value to the answer.</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answer may attempt to make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basic explanations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These may leave the reader asking ‘why’ or ‘how’ things changed.</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e.g.  ‘X was a big change.’</a:t>
                      </a:r>
                      <a:endParaRPr lang="en-GB" sz="1200" i="0" dirty="0">
                        <a:effectLst/>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1" dirty="0">
                          <a:effectLst/>
                        </a:rPr>
                        <a:t> </a:t>
                      </a:r>
                      <a:r>
                        <a:rPr lang="en-GB" sz="1200" i="0" dirty="0">
                          <a:effectLst/>
                        </a:rPr>
                        <a:t>Answers are organised into </a:t>
                      </a:r>
                      <a:r>
                        <a:rPr lang="en-GB" sz="1200" b="1" i="0" dirty="0">
                          <a:effectLst/>
                        </a:rPr>
                        <a:t>factored</a:t>
                      </a:r>
                      <a:r>
                        <a:rPr lang="en-GB" sz="1200" b="0" i="0" dirty="0">
                          <a:effectLst/>
                        </a:rPr>
                        <a:t> </a:t>
                      </a:r>
                      <a:r>
                        <a:rPr lang="en-GB" sz="1200" b="1" i="0" dirty="0">
                          <a:effectLst/>
                        </a:rPr>
                        <a:t>paragraphs </a:t>
                      </a:r>
                      <a:r>
                        <a:rPr lang="en-GB" sz="1200" b="0" i="0" dirty="0">
                          <a:effectLst/>
                        </a:rPr>
                        <a:t>with</a:t>
                      </a:r>
                      <a:r>
                        <a:rPr lang="en-GB" sz="1200" b="0" i="0" baseline="0" dirty="0">
                          <a:effectLst/>
                        </a:rPr>
                        <a:t> a </a:t>
                      </a:r>
                      <a:r>
                        <a:rPr lang="en-GB" sz="1200" b="1" i="0" baseline="0" dirty="0">
                          <a:effectLst/>
                        </a:rPr>
                        <a:t>clear focus on the question.</a:t>
                      </a:r>
                      <a:r>
                        <a:rPr lang="en-GB" sz="1200" b="0" i="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t>
                      </a:r>
                      <a:r>
                        <a:rPr lang="en-GB" sz="1200" b="1" i="0" baseline="0" dirty="0">
                          <a:effectLst/>
                        </a:rPr>
                        <a:t>good subject knowledge</a:t>
                      </a:r>
                      <a:r>
                        <a:rPr lang="en-GB" sz="1200" b="0" i="0" baseline="0" dirty="0">
                          <a:effectLst/>
                        </a:rPr>
                        <a:t>. Uses </a:t>
                      </a:r>
                      <a:r>
                        <a:rPr lang="en-GB" sz="1200" b="1" i="0" baseline="0" dirty="0">
                          <a:effectLst/>
                        </a:rPr>
                        <a:t>‘thick description’</a:t>
                      </a:r>
                      <a:r>
                        <a:rPr lang="en-GB" sz="1200" b="0" i="0" baseline="0" dirty="0">
                          <a:effectLst/>
                        </a:rPr>
                        <a:t> to provide a </a:t>
                      </a:r>
                      <a:r>
                        <a:rPr lang="en-GB" sz="1200" b="1" i="0" baseline="0" dirty="0">
                          <a:effectLst/>
                        </a:rPr>
                        <a:t>wide range </a:t>
                      </a:r>
                      <a:r>
                        <a:rPr lang="en-GB" sz="1200" b="0" i="0" baseline="0" dirty="0">
                          <a:effectLst/>
                        </a:rPr>
                        <a:t>of key terms and specific examples. Key terminology is used </a:t>
                      </a:r>
                      <a:r>
                        <a:rPr lang="en-GB" sz="1200" b="1" i="0" baseline="0" dirty="0">
                          <a:effectLst/>
                        </a:rPr>
                        <a:t>consistently well.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The </a:t>
                      </a:r>
                      <a:r>
                        <a:rPr lang="en-GB" sz="1200" b="1" i="0" baseline="0" dirty="0">
                          <a:effectLst/>
                        </a:rPr>
                        <a:t>PETS</a:t>
                      </a:r>
                      <a:r>
                        <a:rPr lang="en-GB" sz="1200" b="0" i="0" baseline="0" dirty="0">
                          <a:effectLst/>
                        </a:rPr>
                        <a:t> criteria are used accurately throughout the answer.</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i="0" baseline="0" dirty="0">
                          <a:effectLst/>
                        </a:rPr>
                        <a:t>Explanations </a:t>
                      </a:r>
                      <a:r>
                        <a:rPr lang="en-GB" sz="1200" b="0" i="0" baseline="0" dirty="0">
                          <a:effectLst/>
                        </a:rPr>
                        <a:t>are increasingly convincing. They are focused on what changed and why it changed.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Identifies how factors </a:t>
                      </a:r>
                      <a:r>
                        <a:rPr lang="en-GB" sz="1200" b="1" i="0" baseline="0" dirty="0">
                          <a:effectLst/>
                        </a:rPr>
                        <a:t>link</a:t>
                      </a:r>
                      <a:r>
                        <a:rPr lang="en-GB" sz="1200" b="0" i="0" baseline="0" dirty="0">
                          <a:effectLst/>
                        </a:rPr>
                        <a:t>, but explanations of these links are not always convincing.</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i="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dirty="0">
                          <a:effectLst/>
                          <a:latin typeface="Calibri" panose="020F0502020204030204" pitchFamily="34" charset="0"/>
                          <a:ea typeface="Calibri" panose="020F0502020204030204" pitchFamily="34" charset="0"/>
                          <a:cs typeface="Times New Roman" panose="02020603050405020304" pitchFamily="18" charset="0"/>
                        </a:rPr>
                        <a:t> are </a:t>
                      </a:r>
                      <a:r>
                        <a:rPr lang="en-GB" sz="1200" b="1" i="0" dirty="0">
                          <a:effectLst/>
                          <a:latin typeface="Calibri" panose="020F0502020204030204" pitchFamily="34" charset="0"/>
                          <a:ea typeface="Calibri" panose="020F0502020204030204" pitchFamily="34" charset="0"/>
                          <a:cs typeface="Times New Roman" panose="02020603050405020304" pitchFamily="18" charset="0"/>
                        </a:rPr>
                        <a:t>increasingly</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 persuasive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it is clear why the pupils has come to this conclusion. They will make reference to 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Pace, Extent, Type, Speed</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of change. However, judgements are likely to mostly be in the conclusion.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GB" sz="1200" b="1" i="1" baseline="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endParaRPr lang="en-GB" sz="1200" b="1" i="1" baseline="0" dirty="0">
                        <a:effectLst/>
                      </a:endParaRP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200" i="0" dirty="0">
                          <a:effectLst/>
                        </a:rPr>
                        <a:t>As </a:t>
                      </a:r>
                      <a:r>
                        <a:rPr lang="en-GB" sz="1200" b="1" i="0" dirty="0">
                          <a:effectLst/>
                        </a:rPr>
                        <a:t>Core</a:t>
                      </a:r>
                      <a:r>
                        <a:rPr lang="en-GB" sz="1200" b="0" i="0" dirty="0">
                          <a:effectLst/>
                        </a:rPr>
                        <a:t>,</a:t>
                      </a:r>
                      <a:r>
                        <a:rPr lang="en-GB" sz="1200" b="0" i="0" baseline="0" dirty="0">
                          <a:effectLst/>
                        </a:rPr>
                        <a:t> but:</a:t>
                      </a:r>
                      <a:r>
                        <a:rPr lang="en-GB" sz="1200" i="1" dirty="0">
                          <a:effectLst/>
                        </a:rPr>
                        <a:t>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Evidence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is now placed in its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historical context,</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showing mastery of the material being discussed. </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i="0" dirty="0">
                          <a:effectLst/>
                        </a:rPr>
                        <a:t>Increasingly sophisticated</a:t>
                      </a:r>
                      <a:r>
                        <a:rPr lang="en-GB" sz="1200" i="0" baseline="0" dirty="0">
                          <a:effectLst/>
                        </a:rPr>
                        <a:t>  </a:t>
                      </a:r>
                      <a:r>
                        <a:rPr lang="en-GB" sz="1200" b="1" i="0" baseline="0" dirty="0">
                          <a:effectLst/>
                        </a:rPr>
                        <a:t>explanations</a:t>
                      </a:r>
                      <a:r>
                        <a:rPr lang="en-GB" sz="1200" b="0" i="0" baseline="0" dirty="0">
                          <a:effectLst/>
                        </a:rPr>
                        <a:t> that not only explain what changed, but why it changed.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PETS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criteria is used consistently well to support these explanations.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At this level pupils will also begin to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explain</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inter-relation</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of factors (i.e. how they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link</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how this leads to change.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are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mostly persuasive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detailed. It is clear that they have analysed the evidence to come to a well thought out conclusion on the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Pace, Extent, Type, Speed</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of change. These judgements will be found throughout the answer, as well as in the conclusion.</a:t>
                      </a:r>
                      <a:r>
                        <a:rPr lang="en-GB" sz="1200" b="0" i="0" baseline="0" dirty="0">
                          <a:effectLst/>
                        </a:rPr>
                        <a:t> This is done by </a:t>
                      </a:r>
                      <a:r>
                        <a:rPr lang="en-GB" sz="1200" b="1" i="0" baseline="0" dirty="0">
                          <a:effectLst/>
                        </a:rPr>
                        <a:t>competently comparing</a:t>
                      </a:r>
                      <a:r>
                        <a:rPr lang="en-GB" sz="1200" b="0" i="0" baseline="0" dirty="0">
                          <a:effectLst/>
                        </a:rPr>
                        <a:t> the importance of</a:t>
                      </a:r>
                      <a:r>
                        <a:rPr lang="en-GB" sz="1200" b="1" i="0" baseline="0" dirty="0">
                          <a:effectLst/>
                        </a:rPr>
                        <a:t> factors</a:t>
                      </a:r>
                      <a:r>
                        <a:rPr lang="en-GB" sz="1200" b="0" i="0" baseline="0" dirty="0">
                          <a:effectLst/>
                        </a:rPr>
                        <a:t>.</a:t>
                      </a:r>
                      <a:endParaRPr lang="en-GB" sz="1200" b="1" i="0" baseline="0" dirty="0">
                        <a:effectLst/>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Answers are increasingly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argumentative</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throughout. Evidence is deployed to fit a line of argument on the nature of the change described. </a:t>
                      </a:r>
                      <a:endParaRPr lang="en-GB" sz="1200" b="0" i="1" baseline="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best answers may demonstrate evidence that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continuities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as well as changes have been analysed. </a:t>
                      </a:r>
                      <a:endParaRPr lang="en-GB" sz="12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3769181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8286"/>
          <a:ext cx="12192000" cy="6866286"/>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67553">
                <a:tc gridSpan="3">
                  <a:txBody>
                    <a:bodyPr/>
                    <a:lstStyle/>
                    <a:p>
                      <a:pPr algn="ctr">
                        <a:lnSpc>
                          <a:spcPct val="107000"/>
                        </a:lnSpc>
                        <a:spcAft>
                          <a:spcPts val="0"/>
                        </a:spcAft>
                      </a:pPr>
                      <a:r>
                        <a:rPr lang="en-GB" sz="1600" b="1" dirty="0">
                          <a:effectLst/>
                        </a:rPr>
                        <a:t>Assessment 9.6 </a:t>
                      </a:r>
                      <a:r>
                        <a:rPr lang="en-US" sz="1600" b="1" dirty="0">
                          <a:effectLst/>
                        </a:rPr>
                        <a:t>How does a genocide happen?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0102">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29471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984718">
                <a:tc>
                  <a:txBody>
                    <a:bodyPr/>
                    <a:lstStyle/>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The ability to define genocide.</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 surface level understanding of several steps and how they contributed to one or more genocides</a:t>
                      </a:r>
                    </a:p>
                    <a:p>
                      <a:pPr marL="285750" indent="-2857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ability to describe factors (such as government action or propaganda) that make genocide more likely</a:t>
                      </a:r>
                    </a:p>
                  </a:txBody>
                  <a:tcPr marL="68580" marR="68580" marT="0" marB="0"/>
                </a:tc>
                <a:tc>
                  <a:txBody>
                    <a:bodyPr/>
                    <a:lstStyle/>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6 stages that contribute to genocide, with a range of examples from multiple genocides used to illustrate these stages</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recognition that the different stages interact</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that hatred, fear, apathy, self-interest and manipulation all play a role in genocide</a:t>
                      </a:r>
                    </a:p>
                  </a:txBody>
                  <a:tcPr marL="68580" marR="68580" marT="0" marB="0"/>
                </a:tc>
                <a:tc>
                  <a:txBody>
                    <a:bodyPr/>
                    <a:lstStyle/>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An in depth understanding of the 6 stages of genocide with examples from a minimum of two genocides used to illustrate these stages.</a:t>
                      </a:r>
                    </a:p>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An ability to demonstrate how and why the different stages interact, leading to genocide</a:t>
                      </a:r>
                    </a:p>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An understanding that hatred, fear, apathy, self-interest and manipulation all play a role in genocide</a:t>
                      </a:r>
                    </a:p>
                    <a:p>
                      <a:pPr marL="285750" indent="-285750" algn="l">
                        <a:lnSpc>
                          <a:spcPct val="107000"/>
                        </a:lnSpc>
                        <a:spcAft>
                          <a:spcPts val="0"/>
                        </a:spcAft>
                        <a:buFont typeface="Arial" panose="020B0604020202020204" pitchFamily="34" charset="0"/>
                        <a:buChar char="•"/>
                      </a:pPr>
                      <a:r>
                        <a:rPr lang="en-GB" sz="1300" b="0" dirty="0">
                          <a:effectLst/>
                          <a:latin typeface="Calibri" panose="020F0502020204030204" pitchFamily="34" charset="0"/>
                          <a:ea typeface="Calibri" panose="020F0502020204030204" pitchFamily="34" charset="0"/>
                          <a:cs typeface="Times New Roman" panose="02020603050405020304" pitchFamily="18" charset="0"/>
                        </a:rPr>
                        <a:t>The most able may be able to make links to contemporary global events.</a:t>
                      </a:r>
                    </a:p>
                  </a:txBody>
                  <a:tcPr marL="68580" marR="68580" marT="0" marB="0"/>
                </a:tc>
                <a:extLst>
                  <a:ext uri="{0D108BD9-81ED-4DB2-BD59-A6C34878D82A}">
                    <a16:rowId xmlns:a16="http://schemas.microsoft.com/office/drawing/2014/main" val="1938892811"/>
                  </a:ext>
                </a:extLst>
              </a:tr>
              <a:tr h="2675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Second Order Concept: Causation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F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6755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419087">
                <a:tc>
                  <a:txBody>
                    <a:bodyPr/>
                    <a:lstStyle/>
                    <a:p>
                      <a:pPr marL="0" lvl="0" indent="0" algn="l">
                        <a:lnSpc>
                          <a:spcPct val="107000"/>
                        </a:lnSpc>
                        <a:spcAft>
                          <a:spcPts val="0"/>
                        </a:spcAft>
                        <a:buFont typeface="Symbol" panose="05050102010706020507" pitchFamily="18" charset="2"/>
                        <a:buNone/>
                      </a:pPr>
                      <a:r>
                        <a:rPr lang="en-GB" sz="1200" dirty="0">
                          <a:effectLst/>
                        </a:rPr>
                        <a:t>Any answer that </a:t>
                      </a:r>
                      <a:r>
                        <a:rPr lang="en-GB" sz="1200" b="0" dirty="0">
                          <a:effectLst/>
                        </a:rPr>
                        <a:t>does</a:t>
                      </a:r>
                      <a:r>
                        <a:rPr lang="en-GB" sz="1200" b="0" baseline="0" dirty="0">
                          <a:effectLst/>
                        </a:rPr>
                        <a:t> </a:t>
                      </a:r>
                      <a:r>
                        <a:rPr lang="en-GB" sz="1200" b="1" baseline="0" dirty="0">
                          <a:effectLst/>
                        </a:rPr>
                        <a:t>not explain</a:t>
                      </a:r>
                      <a:r>
                        <a:rPr lang="en-GB" sz="1200" b="0" baseline="0" dirty="0">
                          <a:effectLst/>
                        </a:rPr>
                        <a:t> cannot get higher than</a:t>
                      </a:r>
                      <a:r>
                        <a:rPr lang="en-GB" sz="1200" b="1" baseline="0" dirty="0">
                          <a:effectLst/>
                        </a:rPr>
                        <a:t> Developing.</a:t>
                      </a:r>
                      <a:endParaRPr lang="en-GB" sz="1200" dirty="0">
                        <a:effectLst/>
                      </a:endParaRPr>
                    </a:p>
                    <a:p>
                      <a:pPr marL="342900" lvl="0" indent="-342900" algn="l">
                        <a:lnSpc>
                          <a:spcPct val="107000"/>
                        </a:lnSpc>
                        <a:spcAft>
                          <a:spcPts val="0"/>
                        </a:spcAft>
                        <a:buFont typeface="Symbol" panose="05050102010706020507" pitchFamily="18" charset="2"/>
                        <a:buChar char=""/>
                      </a:pPr>
                      <a:r>
                        <a:rPr lang="en-GB" sz="1200" dirty="0">
                          <a:effectLst/>
                        </a:rPr>
                        <a:t>Answer has clear</a:t>
                      </a:r>
                      <a:r>
                        <a:rPr lang="en-GB" sz="1200" baseline="0" dirty="0">
                          <a:effectLst/>
                        </a:rPr>
                        <a:t> points that are focused on the question. Attempts to write in </a:t>
                      </a:r>
                      <a:r>
                        <a:rPr lang="en-GB" sz="1200" b="1" baseline="0" dirty="0">
                          <a:effectLst/>
                        </a:rPr>
                        <a:t>factors</a:t>
                      </a:r>
                      <a:r>
                        <a:rPr lang="en-GB" sz="1200" b="0" baseline="0" dirty="0">
                          <a:effectLst/>
                        </a:rPr>
                        <a:t>, but may not always be successful. These are likely to be based around the ‘</a:t>
                      </a:r>
                      <a:r>
                        <a:rPr lang="en-GB" sz="1200" b="1" baseline="0" dirty="0">
                          <a:effectLst/>
                        </a:rPr>
                        <a:t>stages’</a:t>
                      </a:r>
                      <a:endParaRPr lang="en-GB" sz="120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Demonstrates </a:t>
                      </a:r>
                      <a:r>
                        <a:rPr lang="en-GB" sz="1200" b="1" baseline="0" dirty="0">
                          <a:effectLst/>
                        </a:rPr>
                        <a:t>impressive subject knowledge</a:t>
                      </a:r>
                      <a:r>
                        <a:rPr lang="en-GB" sz="1200" b="0" baseline="0" dirty="0">
                          <a:effectLst/>
                        </a:rPr>
                        <a:t>. Attempts to use </a:t>
                      </a:r>
                      <a:r>
                        <a:rPr lang="en-GB" sz="1200" b="1" baseline="0" dirty="0">
                          <a:effectLst/>
                        </a:rPr>
                        <a:t>‘thick description’</a:t>
                      </a:r>
                      <a:r>
                        <a:rPr lang="en-GB" sz="1200" b="0" baseline="0" dirty="0">
                          <a:effectLst/>
                        </a:rPr>
                        <a:t>. There is a good range of key terms and specific examples. Key terminology is used, but there may be </a:t>
                      </a:r>
                      <a:r>
                        <a:rPr lang="en-GB" sz="1200" b="1" baseline="0" dirty="0">
                          <a:effectLst/>
                        </a:rPr>
                        <a:t>inaccuracies</a:t>
                      </a:r>
                      <a:r>
                        <a:rPr lang="en-GB" sz="1200" b="0" baseline="0" dirty="0">
                          <a:effectLst/>
                        </a:rPr>
                        <a:t>,</a:t>
                      </a:r>
                      <a:r>
                        <a:rPr lang="en-GB" sz="1200" b="1" baseline="0" dirty="0">
                          <a:effectLst/>
                        </a:rPr>
                        <a:t> misconceptions </a:t>
                      </a:r>
                      <a:r>
                        <a:rPr lang="en-GB" sz="1200" b="0" baseline="0" dirty="0">
                          <a:effectLst/>
                        </a:rPr>
                        <a:t>or </a:t>
                      </a:r>
                      <a:r>
                        <a:rPr lang="en-GB" sz="1200" b="1" baseline="0" dirty="0">
                          <a:effectLst/>
                        </a:rPr>
                        <a:t>some evidence missing.</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The answer may attempt to make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basic explanations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These may leave the reader asking ‘why’ or ‘how’.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‘factor X is more important than factor 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May identify how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stages link</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interact.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Likely to rely on just 1 genocide for evidence</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dirty="0">
                          <a:effectLst/>
                        </a:rPr>
                        <a:t>Answers are organised into </a:t>
                      </a:r>
                      <a:r>
                        <a:rPr lang="en-GB" sz="1200" b="1" dirty="0">
                          <a:effectLst/>
                        </a:rPr>
                        <a:t>factored</a:t>
                      </a:r>
                      <a:r>
                        <a:rPr lang="en-GB" sz="1200" b="0" dirty="0">
                          <a:effectLst/>
                        </a:rPr>
                        <a:t> </a:t>
                      </a:r>
                      <a:r>
                        <a:rPr lang="en-GB" sz="1200" b="1" dirty="0">
                          <a:effectLst/>
                        </a:rPr>
                        <a:t>paragraphs </a:t>
                      </a:r>
                      <a:r>
                        <a:rPr lang="en-GB" sz="1200" b="0" dirty="0">
                          <a:effectLst/>
                        </a:rPr>
                        <a:t>with</a:t>
                      </a:r>
                      <a:r>
                        <a:rPr lang="en-GB" sz="1200" b="0" baseline="0" dirty="0">
                          <a:effectLst/>
                        </a:rPr>
                        <a:t> a </a:t>
                      </a:r>
                      <a:r>
                        <a:rPr lang="en-GB" sz="1200" b="1" baseline="0" dirty="0">
                          <a:effectLst/>
                        </a:rPr>
                        <a:t>clear focus on the question</a:t>
                      </a:r>
                      <a:r>
                        <a:rPr lang="en-GB" sz="1200" b="0" baseline="0" dirty="0">
                          <a:effectLst/>
                        </a:rPr>
                        <a:t>, and the </a:t>
                      </a:r>
                      <a:r>
                        <a:rPr lang="en-GB" sz="1200" b="1" baseline="0" dirty="0">
                          <a:effectLst/>
                        </a:rPr>
                        <a:t>‘stages’</a:t>
                      </a:r>
                      <a:r>
                        <a:rPr lang="en-GB" sz="1200" b="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baseline="0" dirty="0">
                          <a:effectLst/>
                        </a:rPr>
                        <a:t>Demonstrates </a:t>
                      </a:r>
                      <a:r>
                        <a:rPr lang="en-GB" sz="1200" b="1" baseline="0" dirty="0">
                          <a:effectLst/>
                        </a:rPr>
                        <a:t>excellent subject knowledge</a:t>
                      </a:r>
                      <a:r>
                        <a:rPr lang="en-GB" sz="1200" b="0" baseline="0" dirty="0">
                          <a:effectLst/>
                        </a:rPr>
                        <a:t>. Uses </a:t>
                      </a:r>
                      <a:r>
                        <a:rPr lang="en-GB" sz="1200" b="1" baseline="0" dirty="0">
                          <a:effectLst/>
                        </a:rPr>
                        <a:t>‘thick description’</a:t>
                      </a:r>
                      <a:r>
                        <a:rPr lang="en-GB" sz="1200" b="0" baseline="0" dirty="0">
                          <a:effectLst/>
                        </a:rPr>
                        <a:t> to provide a </a:t>
                      </a:r>
                      <a:r>
                        <a:rPr lang="en-GB" sz="1200" b="1" baseline="0" dirty="0">
                          <a:effectLst/>
                        </a:rPr>
                        <a:t>wide range </a:t>
                      </a:r>
                      <a:r>
                        <a:rPr lang="en-GB" sz="1200" b="0" baseline="0" dirty="0">
                          <a:effectLst/>
                        </a:rPr>
                        <a:t>of key terms and specific examples. Key terminology is used </a:t>
                      </a:r>
                      <a:r>
                        <a:rPr lang="en-GB" sz="1200" b="1" baseline="0" dirty="0">
                          <a:effectLst/>
                        </a:rPr>
                        <a:t>consistently well.</a:t>
                      </a:r>
                      <a:endParaRPr lang="en-GB" sz="1200" b="1"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dirty="0">
                          <a:effectLst/>
                        </a:rPr>
                        <a:t>Explanations</a:t>
                      </a:r>
                      <a:r>
                        <a:rPr lang="en-GB" sz="1200" b="0" baseline="0" dirty="0">
                          <a:effectLst/>
                        </a:rPr>
                        <a:t> are supported by the use of causation words. This leads to </a:t>
                      </a:r>
                      <a:r>
                        <a:rPr lang="en-GB" sz="1200" b="1" baseline="0" dirty="0">
                          <a:effectLst/>
                        </a:rPr>
                        <a:t>persuasive</a:t>
                      </a:r>
                      <a:r>
                        <a:rPr lang="en-GB" sz="1200" b="0" baseline="0" dirty="0">
                          <a:effectLst/>
                        </a:rPr>
                        <a:t> explanations that fully evaluate the significance of each factor.</a:t>
                      </a:r>
                      <a:endParaRPr lang="en-GB" sz="1200" b="1" dirty="0">
                        <a:effectLst/>
                      </a:endParaRPr>
                    </a:p>
                    <a:p>
                      <a:pPr marL="342900" lvl="0" indent="-342900" algn="l">
                        <a:lnSpc>
                          <a:spcPct val="107000"/>
                        </a:lnSpc>
                        <a:spcAft>
                          <a:spcPts val="0"/>
                        </a:spcAft>
                        <a:buFont typeface="Symbol" panose="05050102010706020507" pitchFamily="18" charset="2"/>
                        <a:buChar char=""/>
                      </a:pPr>
                      <a:r>
                        <a:rPr lang="en-GB" sz="1200" b="1"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dirty="0">
                          <a:effectLst/>
                          <a:latin typeface="Calibri" panose="020F0502020204030204" pitchFamily="34" charset="0"/>
                          <a:ea typeface="Calibri" panose="020F0502020204030204" pitchFamily="34" charset="0"/>
                          <a:cs typeface="Times New Roman" panose="02020603050405020304" pitchFamily="18" charset="0"/>
                        </a:rPr>
                        <a:t> are </a:t>
                      </a:r>
                      <a:r>
                        <a:rPr lang="en-GB" sz="1200" b="1" dirty="0">
                          <a:effectLst/>
                          <a:latin typeface="Calibri" panose="020F0502020204030204" pitchFamily="34" charset="0"/>
                          <a:ea typeface="Calibri" panose="020F0502020204030204" pitchFamily="34" charset="0"/>
                          <a:cs typeface="Times New Roman" panose="02020603050405020304" pitchFamily="18" charset="0"/>
                        </a:rPr>
                        <a:t>mostly</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 persuasive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it is clear why the pupils has come to this conclusion. However, judgements are likely to only be in the conclusion. </a:t>
                      </a:r>
                    </a:p>
                    <a:p>
                      <a:pPr marL="342900" lvl="0" indent="-342900" algn="l">
                        <a:lnSpc>
                          <a:spcPct val="107000"/>
                        </a:lnSpc>
                        <a:spcAft>
                          <a:spcPts val="0"/>
                        </a:spcAft>
                        <a:buFont typeface="Symbol" panose="05050102010706020507" pitchFamily="18" charset="2"/>
                        <a:buChar char=""/>
                      </a:pP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Links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between the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stages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are explained at a basic level.</a:t>
                      </a:r>
                    </a:p>
                    <a:p>
                      <a:pPr marL="342900" lvl="0" indent="-342900" algn="l">
                        <a:lnSpc>
                          <a:spcPct val="107000"/>
                        </a:lnSpc>
                        <a:spcAft>
                          <a:spcPts val="0"/>
                        </a:spcAft>
                        <a:buFont typeface="Symbol" panose="05050102010706020507" pitchFamily="18" charset="2"/>
                        <a:buChar cha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Likely to use multiple genocides as evidence.</a:t>
                      </a: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200" dirty="0">
                          <a:effectLst/>
                        </a:rPr>
                        <a:t>As </a:t>
                      </a:r>
                      <a:r>
                        <a:rPr lang="en-GB" sz="1200" b="1" dirty="0">
                          <a:effectLst/>
                        </a:rPr>
                        <a:t>Core</a:t>
                      </a:r>
                      <a:r>
                        <a:rPr lang="en-GB" sz="1200" b="1" baseline="0" dirty="0">
                          <a:effectLst/>
                        </a:rPr>
                        <a:t> </a:t>
                      </a:r>
                      <a:r>
                        <a:rPr lang="en-GB" sz="1200" b="0" baseline="0" dirty="0">
                          <a:effectLst/>
                        </a:rPr>
                        <a:t>but:</a:t>
                      </a:r>
                      <a:endParaRPr lang="en-GB" sz="1200" dirty="0">
                        <a:effectLst/>
                      </a:endParaRPr>
                    </a:p>
                    <a:p>
                      <a:pPr marL="342900" lvl="0" indent="-342900" algn="l">
                        <a:lnSpc>
                          <a:spcPct val="107000"/>
                        </a:lnSpc>
                        <a:spcAft>
                          <a:spcPts val="0"/>
                        </a:spcAft>
                        <a:buFont typeface="Symbol" panose="05050102010706020507" pitchFamily="18" charset="2"/>
                        <a:buChar char=""/>
                      </a:pP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Evidence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is now placed in its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historical context,</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showing true mastery of the material being discussed.</a:t>
                      </a:r>
                    </a:p>
                    <a:p>
                      <a:pPr marL="342900" lvl="0" indent="-342900" algn="l">
                        <a:lnSpc>
                          <a:spcPct val="107000"/>
                        </a:lnSpc>
                        <a:spcAft>
                          <a:spcPts val="0"/>
                        </a:spcAft>
                        <a:buFont typeface="Symbol" panose="05050102010706020507" pitchFamily="18" charset="2"/>
                        <a:buChar cha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A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wide range </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of causation language is being used which allows pupils to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fully explain </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the significance of factors. At this level pupils will also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fully explain</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the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inter-relation</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of factors (i.e. how they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link</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are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fully persuasive </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detailed. It is clear that you have analysed the evidence to come to a well thought out conclusion. These judgements will be found throughout the answer, as well as in the conclusion.</a:t>
                      </a:r>
                      <a:r>
                        <a:rPr lang="en-GB" sz="1200" b="0" baseline="0" dirty="0">
                          <a:effectLst/>
                        </a:rPr>
                        <a:t> This is done by </a:t>
                      </a:r>
                      <a:r>
                        <a:rPr lang="en-GB" sz="1200" b="1" baseline="0" dirty="0">
                          <a:effectLst/>
                        </a:rPr>
                        <a:t>expertly comparing</a:t>
                      </a:r>
                      <a:r>
                        <a:rPr lang="en-GB" sz="1200" b="0" baseline="0" dirty="0">
                          <a:effectLst/>
                        </a:rPr>
                        <a:t> and linking the importance of the </a:t>
                      </a:r>
                      <a:r>
                        <a:rPr lang="en-GB" sz="1200" b="1" baseline="0" dirty="0">
                          <a:effectLst/>
                        </a:rPr>
                        <a:t>stages</a:t>
                      </a:r>
                      <a:r>
                        <a:rPr lang="en-GB" sz="1200" b="0" baseline="0" dirty="0">
                          <a:effectLst/>
                        </a:rPr>
                        <a:t>.</a:t>
                      </a:r>
                      <a:endParaRPr lang="en-GB" sz="1200" b="1" dirty="0">
                        <a:effectLst/>
                      </a:endParaRPr>
                    </a:p>
                    <a:p>
                      <a:pPr marL="342900" lvl="0" indent="-342900" algn="l">
                        <a:lnSpc>
                          <a:spcPct val="107000"/>
                        </a:lnSpc>
                        <a:spcAft>
                          <a:spcPts val="0"/>
                        </a:spcAft>
                        <a:buFont typeface="Symbol" panose="05050102010706020507" pitchFamily="18" charset="2"/>
                        <a:buChar cha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Answers are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argumentative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throughout. Evidence is deployed to fit a line of argument that this version of history is correct.</a:t>
                      </a:r>
                    </a:p>
                    <a:p>
                      <a:pPr marL="342900" lvl="0" indent="-342900" algn="l">
                        <a:lnSpc>
                          <a:spcPct val="107000"/>
                        </a:lnSpc>
                        <a:spcAft>
                          <a:spcPts val="0"/>
                        </a:spcAft>
                        <a:buFont typeface="Symbol" panose="05050102010706020507" pitchFamily="18" charset="2"/>
                        <a:buChar char=""/>
                      </a:pP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Likely to confidently use a variety of evidence from multiple genocides.</a:t>
                      </a:r>
                      <a:endParaRPr lang="en-GB" sz="1200" b="1"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426566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858000"/>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72534">
                <a:tc gridSpan="3">
                  <a:txBody>
                    <a:bodyPr/>
                    <a:lstStyle/>
                    <a:p>
                      <a:pPr algn="ctr">
                        <a:lnSpc>
                          <a:spcPct val="107000"/>
                        </a:lnSpc>
                        <a:spcAft>
                          <a:spcPts val="0"/>
                        </a:spcAft>
                      </a:pPr>
                      <a:r>
                        <a:rPr lang="en-GB" sz="1600" b="1" dirty="0">
                          <a:effectLst/>
                        </a:rPr>
                        <a:t>Assessment 7.1- </a:t>
                      </a:r>
                      <a:r>
                        <a:rPr lang="en-US" sz="1600" b="1" dirty="0">
                          <a:effectLst/>
                        </a:rPr>
                        <a:t>Why did Edward find being king so difficult?</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5131">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71171">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269193">
                <a:tc>
                  <a:txBody>
                    <a:bodyPr/>
                    <a:lstStyle/>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 basic understanding that Vikings attacked England</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acknowledgment of the fact that power was contested</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 surface level understanding that religion was important to Edward</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that the Viking raids caused problems in England</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that there were multiple power bases in 11</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 England</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 how religious beliefs could affect the decisions of rulers</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that the Viking raids could cause problems for those trying to rule England</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 how weak leadership could lead to political instability.</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that religious belief had real world implications, especially when one is as pious as Edward.</a:t>
                      </a:r>
                    </a:p>
                  </a:txBody>
                  <a:tcPr marL="68580" marR="68580" marT="0" marB="0"/>
                </a:tc>
                <a:extLst>
                  <a:ext uri="{0D108BD9-81ED-4DB2-BD59-A6C34878D82A}">
                    <a16:rowId xmlns:a16="http://schemas.microsoft.com/office/drawing/2014/main" val="1938892811"/>
                  </a:ext>
                </a:extLst>
              </a:tr>
              <a:tr h="557771">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Second Order Concept: Causation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F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72534">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2839666">
                <a:tc>
                  <a:txBody>
                    <a:bodyPr/>
                    <a:lstStyle/>
                    <a:p>
                      <a:pPr marL="342900" lvl="0" indent="-342900" algn="l">
                        <a:lnSpc>
                          <a:spcPct val="107000"/>
                        </a:lnSpc>
                        <a:spcAft>
                          <a:spcPts val="0"/>
                        </a:spcAft>
                        <a:buFont typeface="Symbol" panose="05050102010706020507" pitchFamily="18" charset="2"/>
                        <a:buChar char=""/>
                      </a:pPr>
                      <a:r>
                        <a:rPr lang="en-GB" sz="1600" dirty="0">
                          <a:effectLst/>
                        </a:rPr>
                        <a:t> Answer describes</a:t>
                      </a:r>
                      <a:r>
                        <a:rPr lang="en-GB" sz="1600" baseline="0" dirty="0">
                          <a:effectLst/>
                        </a:rPr>
                        <a:t> the </a:t>
                      </a:r>
                      <a:r>
                        <a:rPr lang="en-GB" sz="1600" b="1" baseline="0" dirty="0">
                          <a:effectLst/>
                        </a:rPr>
                        <a:t>topic</a:t>
                      </a:r>
                      <a:r>
                        <a:rPr lang="en-GB" sz="1600" b="0" baseline="0" dirty="0">
                          <a:effectLst/>
                        </a:rPr>
                        <a:t> rather than the </a:t>
                      </a:r>
                      <a:r>
                        <a:rPr lang="en-GB" sz="1600" b="1" baseline="0" dirty="0">
                          <a:effectLst/>
                        </a:rPr>
                        <a:t>question</a:t>
                      </a:r>
                      <a:r>
                        <a:rPr lang="en-GB" sz="1600" b="0" baseline="0" dirty="0">
                          <a:effectLst/>
                        </a:rPr>
                        <a:t>. Paragraphs attempted, but not always successfully.</a:t>
                      </a:r>
                    </a:p>
                    <a:p>
                      <a:pPr marL="342900" lvl="0" indent="-342900" algn="l">
                        <a:lnSpc>
                          <a:spcPct val="107000"/>
                        </a:lnSpc>
                        <a:spcAft>
                          <a:spcPts val="0"/>
                        </a:spcAft>
                        <a:buFont typeface="Symbol" panose="05050102010706020507" pitchFamily="18" charset="2"/>
                        <a:buChar char=""/>
                      </a:pPr>
                      <a:r>
                        <a:rPr lang="en-GB" sz="1600" dirty="0">
                          <a:effectLst/>
                          <a:latin typeface="Calibri" panose="020F0502020204030204" pitchFamily="34" charset="0"/>
                          <a:ea typeface="Calibri" panose="020F0502020204030204" pitchFamily="34" charset="0"/>
                          <a:cs typeface="Times New Roman" panose="02020603050405020304" pitchFamily="18" charset="0"/>
                        </a:rPr>
                        <a:t>Hardly</a:t>
                      </a:r>
                      <a:r>
                        <a:rPr lang="en-GB" sz="1600" baseline="0" dirty="0">
                          <a:effectLst/>
                          <a:latin typeface="Calibri" panose="020F0502020204030204" pitchFamily="34" charset="0"/>
                          <a:ea typeface="Calibri" panose="020F0502020204030204" pitchFamily="34" charset="0"/>
                          <a:cs typeface="Times New Roman" panose="02020603050405020304" pitchFamily="18" charset="0"/>
                        </a:rPr>
                        <a:t> any </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key terminology</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 or </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evidence</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 is used.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lnSpc>
                          <a:spcPct val="107000"/>
                        </a:lnSpc>
                        <a:spcAft>
                          <a:spcPts val="0"/>
                        </a:spcAft>
                        <a:buFont typeface="Symbol" panose="05050102010706020507" pitchFamily="18" charset="2"/>
                        <a:buChar char=""/>
                      </a:pPr>
                      <a:r>
                        <a:rPr lang="en-GB" sz="1600" dirty="0">
                          <a:effectLst/>
                        </a:rPr>
                        <a:t> Answer</a:t>
                      </a:r>
                      <a:r>
                        <a:rPr lang="en-GB" sz="1600" baseline="0" dirty="0">
                          <a:effectLst/>
                        </a:rPr>
                        <a:t> contains </a:t>
                      </a:r>
                      <a:r>
                        <a:rPr lang="en-GB" sz="1600" b="1" baseline="0" dirty="0">
                          <a:effectLst/>
                        </a:rPr>
                        <a:t>clear points</a:t>
                      </a:r>
                      <a:r>
                        <a:rPr lang="en-GB" sz="1600" b="0" baseline="0" dirty="0">
                          <a:effectLst/>
                        </a:rPr>
                        <a:t> that mostly focus on the question. Attempts to organise work using paragraphs.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600" b="1" dirty="0">
                          <a:effectLst/>
                          <a:latin typeface="Calibri" panose="020F0502020204030204" pitchFamily="34" charset="0"/>
                          <a:ea typeface="Calibri" panose="020F0502020204030204" pitchFamily="34" charset="0"/>
                          <a:cs typeface="Times New Roman" panose="02020603050405020304" pitchFamily="18" charset="0"/>
                        </a:rPr>
                        <a:t>some</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not enough </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to be called ‘</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thick description</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A descriptive answer that </a:t>
                      </a:r>
                      <a:r>
                        <a:rPr lang="en-GB" sz="1600" b="1" baseline="0" dirty="0">
                          <a:effectLst/>
                          <a:latin typeface="Calibri" panose="020F0502020204030204" pitchFamily="34" charset="0"/>
                          <a:ea typeface="Calibri" panose="020F0502020204030204" pitchFamily="34" charset="0"/>
                          <a:cs typeface="Times New Roman" panose="02020603050405020304" pitchFamily="18" charset="0"/>
                        </a:rPr>
                        <a:t>fails to explain</a:t>
                      </a:r>
                      <a:r>
                        <a:rPr lang="en-GB" sz="1600" b="0" baseline="0" dirty="0">
                          <a:effectLst/>
                          <a:latin typeface="Calibri" panose="020F0502020204030204" pitchFamily="34" charset="0"/>
                          <a:ea typeface="Calibri" panose="020F0502020204030204" pitchFamily="34" charset="0"/>
                          <a:cs typeface="Times New Roman" panose="02020603050405020304" pitchFamily="18" charset="0"/>
                        </a:rPr>
                        <a:t> why the evidence discussed links to the question that has been asked.</a:t>
                      </a:r>
                      <a:endParaRPr lang="en-GB"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dirty="0">
                          <a:effectLst/>
                        </a:rPr>
                        <a:t>Answer has clear</a:t>
                      </a:r>
                      <a:r>
                        <a:rPr lang="en-GB" sz="1600" baseline="0" dirty="0">
                          <a:effectLst/>
                        </a:rPr>
                        <a:t> points that are focused on the question. Attempts to write in </a:t>
                      </a:r>
                      <a:r>
                        <a:rPr lang="en-GB" sz="1600" b="1" baseline="0" dirty="0">
                          <a:effectLst/>
                        </a:rPr>
                        <a:t>factors</a:t>
                      </a:r>
                      <a:r>
                        <a:rPr lang="en-GB" sz="1600" b="0" baseline="0" dirty="0">
                          <a:effectLst/>
                        </a:rPr>
                        <a:t>, but may not always be successful.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600" b="0" baseline="0" dirty="0">
                          <a:effectLst/>
                        </a:rPr>
                        <a:t>Demonstrates </a:t>
                      </a:r>
                      <a:r>
                        <a:rPr lang="en-GB" sz="1600" b="1" baseline="0" dirty="0">
                          <a:effectLst/>
                        </a:rPr>
                        <a:t>impressive subject knowledge</a:t>
                      </a:r>
                      <a:r>
                        <a:rPr lang="en-GB" sz="1600" b="0" baseline="0" dirty="0">
                          <a:effectLst/>
                        </a:rPr>
                        <a:t>. Uses </a:t>
                      </a:r>
                      <a:r>
                        <a:rPr lang="en-GB" sz="1600" b="1" baseline="0" dirty="0">
                          <a:effectLst/>
                        </a:rPr>
                        <a:t>‘thick description’</a:t>
                      </a:r>
                      <a:r>
                        <a:rPr lang="en-GB" sz="1600" b="0" baseline="0" dirty="0">
                          <a:effectLst/>
                        </a:rPr>
                        <a:t> with key terms and a specific examples. Key terminology is used.</a:t>
                      </a:r>
                      <a:endParaRPr lang="en-GB" sz="1600" dirty="0">
                        <a:effectLst/>
                      </a:endParaRPr>
                    </a:p>
                    <a:p>
                      <a:pPr marL="342900" lvl="0" indent="-342900" algn="l">
                        <a:lnSpc>
                          <a:spcPct val="107000"/>
                        </a:lnSpc>
                        <a:spcAft>
                          <a:spcPts val="0"/>
                        </a:spcAft>
                        <a:buFont typeface="Symbol" panose="05050102010706020507" pitchFamily="18" charset="2"/>
                        <a:buChar char=""/>
                      </a:pPr>
                      <a:r>
                        <a:rPr lang="en-GB" sz="1600" dirty="0">
                          <a:effectLst/>
                        </a:rPr>
                        <a:t>Begins to </a:t>
                      </a:r>
                      <a:r>
                        <a:rPr lang="en-GB" sz="1600" b="1" dirty="0">
                          <a:effectLst/>
                        </a:rPr>
                        <a:t>explain</a:t>
                      </a:r>
                      <a:r>
                        <a:rPr lang="en-GB" sz="1600" b="0" dirty="0">
                          <a:effectLst/>
                        </a:rPr>
                        <a:t> how the evidence</a:t>
                      </a:r>
                      <a:r>
                        <a:rPr lang="en-GB" sz="1600" b="0" baseline="0" dirty="0">
                          <a:effectLst/>
                        </a:rPr>
                        <a:t> discussed links back to the question.</a:t>
                      </a:r>
                      <a:r>
                        <a:rPr lang="en-GB" sz="1600" dirty="0">
                          <a:effectLst/>
                        </a:rPr>
                        <a:t> This is likely to be fairly basic though.</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22541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0"/>
          <a:ext cx="12192000" cy="6857998"/>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70946">
                <a:tc gridSpan="3">
                  <a:txBody>
                    <a:bodyPr/>
                    <a:lstStyle/>
                    <a:p>
                      <a:pPr algn="ctr">
                        <a:lnSpc>
                          <a:spcPct val="107000"/>
                        </a:lnSpc>
                        <a:spcAft>
                          <a:spcPts val="0"/>
                        </a:spcAft>
                      </a:pPr>
                      <a:r>
                        <a:rPr lang="en-GB" sz="1600" b="1" dirty="0">
                          <a:effectLst/>
                        </a:rPr>
                        <a:t>Assessment 7.2 </a:t>
                      </a:r>
                      <a:r>
                        <a:rPr lang="en-US" sz="1600" b="1" dirty="0">
                          <a:effectLst/>
                        </a:rPr>
                        <a:t>Why did the Normans win the Battle of Hastings?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3529">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36770">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972398">
                <a:tc>
                  <a:txBody>
                    <a:bodyPr/>
                    <a:lstStyle/>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 basic understanding the 11</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century was a time of instability</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 basic grasp of the nature of 11</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century warfare</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 how you became monarch in the 11</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century</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 how weak leadership could lead to political instability.</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 grasp of the weapons and tactics used in 11</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century warfare</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 how succession worked in the 11</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century and some problems it could cause</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 how instability could attract the attention of power-hungry figures like William and Harald.</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understanding of what could lead to success on an 11</a:t>
                      </a:r>
                      <a:r>
                        <a:rPr lang="en-GB" sz="1600" b="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600" b="0" dirty="0">
                          <a:effectLst/>
                          <a:latin typeface="Calibri" panose="020F0502020204030204" pitchFamily="34" charset="0"/>
                          <a:ea typeface="Calibri" panose="020F0502020204030204" pitchFamily="34" charset="0"/>
                          <a:cs typeface="Times New Roman" panose="02020603050405020304" pitchFamily="18" charset="0"/>
                        </a:rPr>
                        <a:t> century battlefield</a:t>
                      </a:r>
                    </a:p>
                    <a:p>
                      <a:pPr marL="171450" indent="-171450" algn="l">
                        <a:lnSpc>
                          <a:spcPct val="107000"/>
                        </a:lnSpc>
                        <a:spcAft>
                          <a:spcPts val="0"/>
                        </a:spcAft>
                        <a:buFont typeface="Arial" panose="020B0604020202020204" pitchFamily="34" charset="0"/>
                        <a:buChar char="•"/>
                      </a:pPr>
                      <a:r>
                        <a:rPr lang="en-GB" sz="1600" b="0" dirty="0">
                          <a:effectLst/>
                          <a:latin typeface="Calibri" panose="020F0502020204030204" pitchFamily="34" charset="0"/>
                          <a:ea typeface="Calibri" panose="020F0502020204030204" pitchFamily="34" charset="0"/>
                          <a:cs typeface="Times New Roman" panose="02020603050405020304" pitchFamily="18" charset="0"/>
                        </a:rPr>
                        <a:t>An in-depth understanding of how succession issues could lead to crisis</a:t>
                      </a:r>
                    </a:p>
                  </a:txBody>
                  <a:tcPr marL="68580" marR="68580" marT="0" marB="0"/>
                </a:tc>
                <a:extLst>
                  <a:ext uri="{0D108BD9-81ED-4DB2-BD59-A6C34878D82A}">
                    <a16:rowId xmlns:a16="http://schemas.microsoft.com/office/drawing/2014/main" val="1938892811"/>
                  </a:ext>
                </a:extLst>
              </a:tr>
              <a:tr h="270946">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600" b="1" dirty="0">
                          <a:effectLst/>
                        </a:rPr>
                        <a:t>Second Order Concept: Causation</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F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70946">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462463">
                <a:tc>
                  <a:txBody>
                    <a:bodyPr/>
                    <a:lstStyle/>
                    <a:p>
                      <a:pPr marL="342900" lvl="0" indent="-342900" algn="l">
                        <a:lnSpc>
                          <a:spcPct val="107000"/>
                        </a:lnSpc>
                        <a:spcAft>
                          <a:spcPts val="0"/>
                        </a:spcAft>
                        <a:buFont typeface="Symbol" panose="05050102010706020507" pitchFamily="18" charset="2"/>
                        <a:buChar char=""/>
                      </a:pPr>
                      <a:r>
                        <a:rPr lang="en-GB" sz="1400" dirty="0">
                          <a:effectLst/>
                        </a:rPr>
                        <a:t> Answer</a:t>
                      </a:r>
                      <a:r>
                        <a:rPr lang="en-GB" sz="1400" baseline="0" dirty="0">
                          <a:effectLst/>
                        </a:rPr>
                        <a:t> contains </a:t>
                      </a:r>
                      <a:r>
                        <a:rPr lang="en-GB" sz="1400" b="1" baseline="0" dirty="0">
                          <a:effectLst/>
                        </a:rPr>
                        <a:t>clear points</a:t>
                      </a:r>
                      <a:r>
                        <a:rPr lang="en-GB" sz="1400" b="0" baseline="0" dirty="0">
                          <a:effectLst/>
                        </a:rPr>
                        <a:t> that mostly focus on the question. Attempts to organise work using paragraphs.</a:t>
                      </a:r>
                    </a:p>
                    <a:p>
                      <a:pPr marL="342900" lvl="0" indent="-342900" algn="l">
                        <a:lnSpc>
                          <a:spcPct val="107000"/>
                        </a:lnSpc>
                        <a:spcAft>
                          <a:spcPts val="0"/>
                        </a:spcAft>
                        <a:buFont typeface="Symbol" panose="05050102010706020507" pitchFamily="18" charset="2"/>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some</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not enough </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to be called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thick description</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dirty="0">
                          <a:effectLst/>
                        </a:rPr>
                        <a:t> Answer has clear</a:t>
                      </a:r>
                      <a:r>
                        <a:rPr lang="en-GB" sz="1400" baseline="0" dirty="0">
                          <a:effectLst/>
                        </a:rPr>
                        <a:t> points that are focused on the question. Attempts to write in </a:t>
                      </a:r>
                      <a:r>
                        <a:rPr lang="en-GB" sz="1400" b="1" baseline="0" dirty="0">
                          <a:effectLst/>
                        </a:rPr>
                        <a:t>factors</a:t>
                      </a:r>
                      <a:r>
                        <a:rPr lang="en-GB" sz="1400" b="0" baseline="0" dirty="0">
                          <a:effectLst/>
                        </a:rPr>
                        <a:t>, but may not always be successful.</a:t>
                      </a:r>
                      <a:endParaRPr lang="en-GB" sz="140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rPr>
                        <a:t>Uses </a:t>
                      </a:r>
                      <a:r>
                        <a:rPr lang="en-GB" sz="1400" b="1" baseline="0" dirty="0">
                          <a:effectLst/>
                        </a:rPr>
                        <a:t>key terms </a:t>
                      </a:r>
                      <a:r>
                        <a:rPr lang="en-GB" sz="1400" b="0" baseline="0" dirty="0">
                          <a:effectLst/>
                        </a:rPr>
                        <a:t> and </a:t>
                      </a:r>
                      <a:r>
                        <a:rPr lang="en-GB" sz="1400" b="1" baseline="0" dirty="0">
                          <a:effectLst/>
                        </a:rPr>
                        <a:t>evidence. </a:t>
                      </a:r>
                      <a:r>
                        <a:rPr lang="en-GB" sz="1400" b="0" baseline="0" dirty="0">
                          <a:effectLst/>
                        </a:rPr>
                        <a:t>Several </a:t>
                      </a:r>
                      <a:r>
                        <a:rPr lang="en-GB" sz="1400" b="1" baseline="0" dirty="0">
                          <a:effectLst/>
                        </a:rPr>
                        <a:t>key terms</a:t>
                      </a:r>
                      <a:r>
                        <a:rPr lang="en-GB" sz="1400" b="0" baseline="0" dirty="0">
                          <a:effectLst/>
                        </a:rPr>
                        <a:t> are used. However, there may be </a:t>
                      </a:r>
                      <a:r>
                        <a:rPr lang="en-GB" sz="1400" b="1" baseline="0" dirty="0">
                          <a:effectLst/>
                        </a:rPr>
                        <a:t>inaccuracies</a:t>
                      </a:r>
                      <a:r>
                        <a:rPr lang="en-GB" sz="1400" b="0" baseline="0" dirty="0">
                          <a:effectLst/>
                        </a:rPr>
                        <a:t>,</a:t>
                      </a:r>
                      <a:r>
                        <a:rPr lang="en-GB" sz="1400" b="1" baseline="0" dirty="0">
                          <a:effectLst/>
                        </a:rPr>
                        <a:t> misconceptions </a:t>
                      </a:r>
                      <a:r>
                        <a:rPr lang="en-GB" sz="1400" b="0" baseline="0" dirty="0">
                          <a:effectLst/>
                        </a:rPr>
                        <a:t>or </a:t>
                      </a:r>
                      <a:r>
                        <a:rPr lang="en-GB" sz="1400" b="1" baseline="0" dirty="0">
                          <a:effectLst/>
                        </a:rPr>
                        <a:t>some evidence missing.</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A descriptive answer that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fails to explain</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why the evidence discussed links to the question that has been asked.</a:t>
                      </a: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dirty="0">
                          <a:effectLst/>
                        </a:rPr>
                        <a:t> Answers are organised into </a:t>
                      </a:r>
                      <a:r>
                        <a:rPr lang="en-GB" sz="1400" b="1" dirty="0">
                          <a:effectLst/>
                        </a:rPr>
                        <a:t>factored</a:t>
                      </a:r>
                      <a:r>
                        <a:rPr lang="en-GB" sz="1400" b="0" dirty="0">
                          <a:effectLst/>
                        </a:rPr>
                        <a:t> </a:t>
                      </a:r>
                      <a:r>
                        <a:rPr lang="en-GB" sz="1400" b="1" dirty="0">
                          <a:effectLst/>
                        </a:rPr>
                        <a:t>paragraphs </a:t>
                      </a:r>
                      <a:r>
                        <a:rPr lang="en-GB" sz="1400" b="0" dirty="0">
                          <a:effectLst/>
                        </a:rPr>
                        <a:t>with</a:t>
                      </a:r>
                      <a:r>
                        <a:rPr lang="en-GB" sz="1400" b="0" baseline="0" dirty="0">
                          <a:effectLst/>
                        </a:rPr>
                        <a:t> a </a:t>
                      </a:r>
                      <a:r>
                        <a:rPr lang="en-GB" sz="1400" b="1" baseline="0" dirty="0">
                          <a:effectLst/>
                        </a:rPr>
                        <a:t>clear focus on the question.</a:t>
                      </a:r>
                      <a:r>
                        <a:rPr lang="en-GB" sz="1400" b="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rPr>
                        <a:t>Demonstrates </a:t>
                      </a:r>
                      <a:r>
                        <a:rPr lang="en-GB" sz="1400" b="1" baseline="0" dirty="0">
                          <a:effectLst/>
                        </a:rPr>
                        <a:t>impressive subject knowledge</a:t>
                      </a:r>
                      <a:r>
                        <a:rPr lang="en-GB" sz="1400" b="0" baseline="0" dirty="0">
                          <a:effectLst/>
                        </a:rPr>
                        <a:t>. Uses </a:t>
                      </a:r>
                      <a:r>
                        <a:rPr lang="en-GB" sz="1400" b="1" baseline="0" dirty="0">
                          <a:effectLst/>
                        </a:rPr>
                        <a:t>‘thick description’</a:t>
                      </a:r>
                      <a:r>
                        <a:rPr lang="en-GB" sz="1400" b="0" baseline="0" dirty="0">
                          <a:effectLst/>
                        </a:rPr>
                        <a:t> with key terms and a variety of specific examples. Key terminology is used.</a:t>
                      </a:r>
                      <a:endParaRPr lang="en-GB" sz="1400" dirty="0">
                        <a:effectLst/>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dirty="0">
                          <a:effectLst/>
                          <a:latin typeface="Calibri" panose="020F0502020204030204" pitchFamily="34" charset="0"/>
                          <a:ea typeface="Calibri" panose="020F0502020204030204" pitchFamily="34" charset="0"/>
                          <a:cs typeface="Times New Roman" panose="02020603050405020304" pitchFamily="18" charset="0"/>
                        </a:rPr>
                        <a:t>Attempts to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explain</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by using the wording from the question. However, these are likely to be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brief</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and do not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persuade</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the reader. ‘Why does this matter?’</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400" b="1"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400" b="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‘factor X is more important than factor Y.’</a:t>
                      </a:r>
                      <a:endParaRPr lang="en-GB" sz="1400"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2038255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857998"/>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69878">
                <a:tc gridSpan="3">
                  <a:txBody>
                    <a:bodyPr/>
                    <a:lstStyle/>
                    <a:p>
                      <a:pPr algn="ctr">
                        <a:lnSpc>
                          <a:spcPct val="107000"/>
                        </a:lnSpc>
                        <a:spcAft>
                          <a:spcPts val="0"/>
                        </a:spcAft>
                      </a:pPr>
                      <a:r>
                        <a:rPr lang="en-GB" sz="1600" b="1" dirty="0">
                          <a:effectLst/>
                        </a:rPr>
                        <a:t>Assessment </a:t>
                      </a:r>
                      <a:r>
                        <a:rPr lang="en-US" sz="1600" b="1" dirty="0">
                          <a:effectLst/>
                        </a:rPr>
                        <a:t>7.3 What kind of change was the Norman Conquest?</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2450">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67554">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313905">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basic understanding:</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That rebellions to Norman rule occurred</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Of the king of monarchy &amp; government the Normans introduced</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Of how military force can be used to enforce control</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Of Norman society</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reasons for, events of and consequences of rebellion against Norman rule</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nature of monarchy and power in Norman England</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that in this period ‘might= right’ was an accepted form of governmental power</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recognition of changes in society</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As core, but:</a:t>
                      </a:r>
                    </a:p>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in depth understanding of how the Normans changed Anglo-Saxon England into something new, including:</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changing role of the monarchy and tightening of government control, including feudalism</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The extent to which Anglo-Saxon society survived the invasion.</a:t>
                      </a:r>
                    </a:p>
                  </a:txBody>
                  <a:tcPr marL="68580" marR="68580" marT="0" marB="0"/>
                </a:tc>
                <a:extLst>
                  <a:ext uri="{0D108BD9-81ED-4DB2-BD59-A6C34878D82A}">
                    <a16:rowId xmlns:a16="http://schemas.microsoft.com/office/drawing/2014/main" val="1938892811"/>
                  </a:ext>
                </a:extLst>
              </a:tr>
              <a:tr h="552336">
                <a:tc gridSpan="3">
                  <a:txBody>
                    <a:bodyPr/>
                    <a:lstStyle/>
                    <a:p>
                      <a:pPr algn="ctr">
                        <a:lnSpc>
                          <a:spcPct val="107000"/>
                        </a:lnSpc>
                        <a:spcAft>
                          <a:spcPts val="0"/>
                        </a:spcAft>
                      </a:pPr>
                      <a:r>
                        <a:rPr lang="en-GB" sz="1600" b="1" dirty="0">
                          <a:effectLst/>
                        </a:rPr>
                        <a:t>Concept:</a:t>
                      </a:r>
                      <a:r>
                        <a:rPr lang="en-GB" sz="1600" b="1" baseline="0" dirty="0">
                          <a:effectLst/>
                        </a:rPr>
                        <a:t> Change and Continuity</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00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69878">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2811997">
                <a:tc>
                  <a:txBody>
                    <a:bodyPr/>
                    <a:lstStyle/>
                    <a:p>
                      <a:pPr marL="342900" lvl="0" indent="-342900" algn="l">
                        <a:lnSpc>
                          <a:spcPct val="107000"/>
                        </a:lnSpc>
                        <a:spcAft>
                          <a:spcPts val="0"/>
                        </a:spcAft>
                        <a:buFont typeface="Symbol" panose="05050102010706020507" pitchFamily="18" charset="2"/>
                        <a:buChar char=""/>
                      </a:pPr>
                      <a:r>
                        <a:rPr lang="en-GB" sz="1300" i="0" dirty="0">
                          <a:effectLst/>
                        </a:rPr>
                        <a:t>Answer describes</a:t>
                      </a:r>
                      <a:r>
                        <a:rPr lang="en-GB" sz="1300" i="0" baseline="0" dirty="0">
                          <a:effectLst/>
                        </a:rPr>
                        <a:t> the </a:t>
                      </a:r>
                      <a:r>
                        <a:rPr lang="en-GB" sz="1300" b="1" i="0" baseline="0" dirty="0">
                          <a:effectLst/>
                        </a:rPr>
                        <a:t>topic</a:t>
                      </a:r>
                      <a:r>
                        <a:rPr lang="en-GB" sz="1300" b="0" i="0" baseline="0" dirty="0">
                          <a:effectLst/>
                        </a:rPr>
                        <a:t> rather than the </a:t>
                      </a:r>
                      <a:r>
                        <a:rPr lang="en-GB" sz="1300" b="1" i="0" baseline="0" dirty="0">
                          <a:effectLst/>
                        </a:rPr>
                        <a:t>question</a:t>
                      </a:r>
                      <a:r>
                        <a:rPr lang="en-GB" sz="1300" b="0" i="0" baseline="0" dirty="0">
                          <a:effectLst/>
                        </a:rPr>
                        <a:t>. Paragraphs attempted, but not always successfully</a:t>
                      </a:r>
                      <a:r>
                        <a:rPr lang="en-GB" sz="1300" b="0" i="1" baseline="0" dirty="0">
                          <a:effectLst/>
                        </a:rPr>
                        <a:t>.</a:t>
                      </a:r>
                    </a:p>
                    <a:p>
                      <a:pPr marL="342900" lvl="0" indent="-342900" algn="l">
                        <a:lnSpc>
                          <a:spcPct val="107000"/>
                        </a:lnSpc>
                        <a:spcAft>
                          <a:spcPts val="0"/>
                        </a:spcAft>
                        <a:buFont typeface="Symbol" panose="05050102010706020507" pitchFamily="18" charset="2"/>
                        <a:buChar cha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Hardly</a:t>
                      </a:r>
                      <a:r>
                        <a:rPr lang="en-GB" sz="1300" i="0" baseline="0" dirty="0">
                          <a:effectLst/>
                          <a:latin typeface="Calibri" panose="020F0502020204030204" pitchFamily="34" charset="0"/>
                          <a:ea typeface="Calibri" panose="020F0502020204030204" pitchFamily="34" charset="0"/>
                          <a:cs typeface="Times New Roman" panose="02020603050405020304" pitchFamily="18" charset="0"/>
                        </a:rPr>
                        <a:t> any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key terminology</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or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evidence</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is used. </a:t>
                      </a:r>
                    </a:p>
                    <a:p>
                      <a:pPr marL="342900" lvl="0" indent="-342900" algn="l">
                        <a:lnSpc>
                          <a:spcPct val="107000"/>
                        </a:lnSpc>
                        <a:spcAft>
                          <a:spcPts val="0"/>
                        </a:spcAft>
                        <a:buFont typeface="Symbol" panose="05050102010706020507" pitchFamily="18" charset="2"/>
                        <a:buChar char=""/>
                      </a:pP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PETS</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criteria either not used, or used incorrectly.</a:t>
                      </a:r>
                    </a:p>
                    <a:p>
                      <a:pPr marL="342900" lvl="0" indent="-342900" algn="l">
                        <a:lnSpc>
                          <a:spcPct val="107000"/>
                        </a:lnSpc>
                        <a:spcAft>
                          <a:spcPts val="0"/>
                        </a:spcAft>
                        <a:buFont typeface="Symbol" panose="05050102010706020507" pitchFamily="18" charset="2"/>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May make passing reference to change or continuity</a:t>
                      </a:r>
                      <a:endParaRPr lang="en-GB" sz="1300" b="1"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lnSpc>
                          <a:spcPct val="107000"/>
                        </a:lnSpc>
                        <a:spcAft>
                          <a:spcPts val="0"/>
                        </a:spcAft>
                        <a:buFont typeface="Symbol" panose="05050102010706020507" pitchFamily="18" charset="2"/>
                        <a:buChar char=""/>
                      </a:pPr>
                      <a:r>
                        <a:rPr lang="en-GB" sz="1300" i="0" dirty="0">
                          <a:effectLst/>
                        </a:rPr>
                        <a:t>Answer</a:t>
                      </a:r>
                      <a:r>
                        <a:rPr lang="en-GB" sz="1300" i="0" baseline="0" dirty="0">
                          <a:effectLst/>
                        </a:rPr>
                        <a:t> contains </a:t>
                      </a:r>
                      <a:r>
                        <a:rPr lang="en-GB" sz="1300" b="1" i="0" baseline="0" dirty="0">
                          <a:effectLst/>
                        </a:rPr>
                        <a:t>clear points</a:t>
                      </a:r>
                      <a:r>
                        <a:rPr lang="en-GB" sz="1300" b="0" i="0" baseline="0" dirty="0">
                          <a:effectLst/>
                        </a:rPr>
                        <a:t> that mostly focus on the question. Attempts to organise work using paragraphs</a:t>
                      </a:r>
                      <a:r>
                        <a:rPr lang="en-GB" sz="1300" b="0" i="1" baseline="0" dirty="0">
                          <a:effectLst/>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300" b="1" i="0" dirty="0">
                          <a:effectLst/>
                          <a:latin typeface="Calibri" panose="020F0502020204030204" pitchFamily="34" charset="0"/>
                          <a:ea typeface="Calibri" panose="020F0502020204030204" pitchFamily="34" charset="0"/>
                          <a:cs typeface="Times New Roman" panose="02020603050405020304" pitchFamily="18" charset="0"/>
                        </a:rPr>
                        <a:t>some</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thick description.’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A descriptive answer. It may identify what changed but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fails to explain</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why it changed or how far it changed.</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0" i="0" baseline="0" dirty="0">
                          <a:effectLst/>
                        </a:rPr>
                        <a:t>May make reference to the </a:t>
                      </a:r>
                      <a:r>
                        <a:rPr lang="en-GB" sz="1300" b="1" i="0" baseline="0" dirty="0">
                          <a:effectLst/>
                        </a:rPr>
                        <a:t>PETS</a:t>
                      </a:r>
                      <a:r>
                        <a:rPr lang="en-GB" sz="1300" b="0" i="0" baseline="0" dirty="0">
                          <a:effectLst/>
                        </a:rPr>
                        <a:t> criteria; but these references are basic and add little of value to the answer.</a:t>
                      </a: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rPr>
                        <a:t>Answer has clear</a:t>
                      </a:r>
                      <a:r>
                        <a:rPr lang="en-GB" sz="1300" i="0" baseline="0" dirty="0">
                          <a:effectLst/>
                        </a:rPr>
                        <a:t> points that are focused on the question. Attempts to write in </a:t>
                      </a:r>
                      <a:r>
                        <a:rPr lang="en-GB" sz="1300" b="1" i="0" baseline="0" dirty="0">
                          <a:effectLst/>
                        </a:rPr>
                        <a:t>factors</a:t>
                      </a:r>
                      <a:r>
                        <a:rPr lang="en-GB" sz="1300" b="0" i="0" baseline="0" dirty="0">
                          <a:effectLst/>
                        </a:rPr>
                        <a:t>, but may not always be successful. </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0" i="0" baseline="0" dirty="0">
                          <a:effectLst/>
                        </a:rPr>
                        <a:t>Demonstrates </a:t>
                      </a:r>
                      <a:r>
                        <a:rPr lang="en-GB" sz="1300" b="1" i="0" baseline="0" dirty="0">
                          <a:effectLst/>
                        </a:rPr>
                        <a:t>impressive subject knowledge</a:t>
                      </a:r>
                      <a:r>
                        <a:rPr lang="en-GB" sz="1300" b="0" i="0" baseline="0" dirty="0">
                          <a:effectLst/>
                        </a:rPr>
                        <a:t>. Uses </a:t>
                      </a:r>
                      <a:r>
                        <a:rPr lang="en-GB" sz="1300" b="1" i="0" baseline="0" dirty="0">
                          <a:effectLst/>
                        </a:rPr>
                        <a:t>‘thick description’</a:t>
                      </a:r>
                      <a:r>
                        <a:rPr lang="en-GB" sz="1300" b="0" i="0" baseline="0" dirty="0">
                          <a:effectLst/>
                        </a:rPr>
                        <a:t> with key terms and a specific examples. Key terminology is used</a:t>
                      </a:r>
                      <a:r>
                        <a:rPr lang="en-GB" sz="1300" b="0" i="1" baseline="0" dirty="0">
                          <a:effectLst/>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0" i="0" baseline="0" dirty="0">
                          <a:effectLst/>
                        </a:rPr>
                        <a:t>The </a:t>
                      </a:r>
                      <a:r>
                        <a:rPr lang="en-GB" sz="1300" b="1" i="0" baseline="0" dirty="0">
                          <a:effectLst/>
                        </a:rPr>
                        <a:t>PETS</a:t>
                      </a:r>
                      <a:r>
                        <a:rPr lang="en-GB" sz="1300" b="0" i="0" baseline="0" dirty="0">
                          <a:effectLst/>
                        </a:rPr>
                        <a:t> criteria are used increasingly confidently and accurately throughout the answer.</a:t>
                      </a:r>
                    </a:p>
                    <a:p>
                      <a:pPr marL="342900" lvl="0" indent="-342900" algn="l">
                        <a:lnSpc>
                          <a:spcPct val="107000"/>
                        </a:lnSpc>
                        <a:spcAft>
                          <a:spcPts val="0"/>
                        </a:spcAft>
                        <a:buFont typeface="Symbol" panose="05050102010706020507" pitchFamily="18" charset="2"/>
                        <a:buChar char=""/>
                      </a:pPr>
                      <a:r>
                        <a:rPr lang="en-GB" sz="1300" i="0" dirty="0">
                          <a:effectLst/>
                        </a:rPr>
                        <a:t>Begins to </a:t>
                      </a:r>
                      <a:r>
                        <a:rPr lang="en-GB" sz="1300" b="1" i="0" dirty="0">
                          <a:effectLst/>
                        </a:rPr>
                        <a:t>explain</a:t>
                      </a:r>
                      <a:r>
                        <a:rPr lang="en-GB" sz="1300" b="0" i="0" dirty="0">
                          <a:effectLst/>
                        </a:rPr>
                        <a:t> why and/or</a:t>
                      </a:r>
                      <a:r>
                        <a:rPr lang="en-GB" sz="1300" b="0" i="0" baseline="0" dirty="0">
                          <a:effectLst/>
                        </a:rPr>
                        <a:t> how far things changed, however these remain basic.</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400" b="0" i="0" baseline="0">
                          <a:effectLst/>
                          <a:latin typeface="Calibri" panose="020F0502020204030204" pitchFamily="34" charset="0"/>
                          <a:ea typeface="Calibri" panose="020F0502020204030204" pitchFamily="34" charset="0"/>
                          <a:cs typeface="Times New Roman" panose="02020603050405020304" pitchFamily="18" charset="0"/>
                        </a:rPr>
                        <a:t>Identifies ways in which different groups experienced this event differently</a:t>
                      </a:r>
                      <a:endParaRPr lang="en-GB" sz="1400" i="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07000"/>
                        </a:lnSpc>
                        <a:spcAft>
                          <a:spcPts val="0"/>
                        </a:spcAft>
                        <a:buFont typeface="Symbol" panose="05050102010706020507" pitchFamily="18" charset="2"/>
                        <a:buChar char=""/>
                      </a:pPr>
                      <a:endParaRPr lang="en-GB" sz="13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4191901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889648"/>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70667">
                <a:tc gridSpan="3">
                  <a:txBody>
                    <a:bodyPr/>
                    <a:lstStyle/>
                    <a:p>
                      <a:pPr algn="ctr">
                        <a:lnSpc>
                          <a:spcPct val="107000"/>
                        </a:lnSpc>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Assessment 7.4- Why can’t historians agree about the Medieval period?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3246">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68629">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424435">
                <a:tc>
                  <a:txBody>
                    <a:bodyPr/>
                    <a:lstStyle/>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Know when in history the medieval period was</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Recall basic facts about medieval religion, such as its role in education or health care</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basic description of social conditions- most likely to focus on ‘filth’</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basic understanding of political power in this period</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Identify key features of the medieval period</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Describe different interpretations about the period. </a:t>
                      </a:r>
                    </a:p>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Identify ways historians might disagree about:</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Medieval society</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Medieval religion</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Medieval politics</a:t>
                      </a:r>
                    </a:p>
                    <a:p>
                      <a:pPr marL="171450" indent="-171450" algn="l">
                        <a:lnSpc>
                          <a:spcPct val="107000"/>
                        </a:lnSpc>
                        <a:spcAft>
                          <a:spcPts val="0"/>
                        </a:spcAft>
                        <a:buFont typeface="Arial" panose="020B0604020202020204" pitchFamily="34" charset="0"/>
                        <a:buChar char="•"/>
                      </a:pP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Compare positive and negative views of:</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Medieval society</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Medieval religion</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Medieval politics</a:t>
                      </a:r>
                    </a:p>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With own knowledge, leading to a balanced description of each factor.</a:t>
                      </a:r>
                    </a:p>
                  </a:txBody>
                  <a:tcPr marL="68580" marR="68580" marT="0" marB="0"/>
                </a:tc>
                <a:extLst>
                  <a:ext uri="{0D108BD9-81ED-4DB2-BD59-A6C34878D82A}">
                    <a16:rowId xmlns:a16="http://schemas.microsoft.com/office/drawing/2014/main" val="1938892811"/>
                  </a:ext>
                </a:extLst>
              </a:tr>
              <a:tr h="323920">
                <a:tc gridSpan="3">
                  <a:txBody>
                    <a:bodyPr/>
                    <a:lstStyle/>
                    <a:p>
                      <a:pPr algn="ctr">
                        <a:lnSpc>
                          <a:spcPct val="107000"/>
                        </a:lnSpc>
                        <a:spcAft>
                          <a:spcPts val="0"/>
                        </a:spcAft>
                      </a:pPr>
                      <a:r>
                        <a:rPr lang="en-GB" sz="1600" b="1" dirty="0">
                          <a:effectLst/>
                        </a:rPr>
                        <a:t>Concept:</a:t>
                      </a:r>
                      <a:r>
                        <a:rPr lang="en-GB" sz="1600" b="1" baseline="0" dirty="0">
                          <a:effectLst/>
                        </a:rPr>
                        <a:t> Interpretations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7066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2820219">
                <a:tc>
                  <a:txBody>
                    <a:bodyPr/>
                    <a:lstStyle/>
                    <a:p>
                      <a:pPr marL="342900" lvl="0" indent="-342900" algn="l">
                        <a:lnSpc>
                          <a:spcPct val="107000"/>
                        </a:lnSpc>
                        <a:spcAft>
                          <a:spcPts val="0"/>
                        </a:spcAft>
                        <a:buFont typeface="Symbol" panose="05050102010706020507" pitchFamily="18" charset="2"/>
                        <a:buChar char=""/>
                      </a:pPr>
                      <a:r>
                        <a:rPr lang="en-GB" sz="1300" i="0" dirty="0">
                          <a:effectLst/>
                        </a:rPr>
                        <a:t>Answer describes</a:t>
                      </a:r>
                      <a:r>
                        <a:rPr lang="en-GB" sz="1300" i="0" baseline="0" dirty="0">
                          <a:effectLst/>
                        </a:rPr>
                        <a:t> the </a:t>
                      </a:r>
                      <a:r>
                        <a:rPr lang="en-GB" sz="1300" b="1" i="0" baseline="0" dirty="0">
                          <a:effectLst/>
                        </a:rPr>
                        <a:t>topic</a:t>
                      </a:r>
                      <a:r>
                        <a:rPr lang="en-GB" sz="1300" b="0" i="0" baseline="0" dirty="0">
                          <a:effectLst/>
                        </a:rPr>
                        <a:t> rather than the </a:t>
                      </a:r>
                      <a:r>
                        <a:rPr lang="en-GB" sz="1300" b="1" i="0" baseline="0" dirty="0">
                          <a:effectLst/>
                        </a:rPr>
                        <a:t>question</a:t>
                      </a:r>
                      <a:r>
                        <a:rPr lang="en-GB" sz="1300" b="0" i="0" baseline="0" dirty="0">
                          <a:effectLst/>
                        </a:rPr>
                        <a:t>. </a:t>
                      </a:r>
                    </a:p>
                    <a:p>
                      <a:pPr marL="342900" lvl="0" indent="-342900" algn="l">
                        <a:lnSpc>
                          <a:spcPct val="107000"/>
                        </a:lnSpc>
                        <a:spcAft>
                          <a:spcPts val="0"/>
                        </a:spcAft>
                        <a:buFont typeface="Symbol" panose="05050102010706020507" pitchFamily="18" charset="2"/>
                        <a:buChar char=""/>
                      </a:pPr>
                      <a:r>
                        <a:rPr lang="en-GB" sz="1300" b="0" i="0" baseline="0" dirty="0">
                          <a:effectLst/>
                        </a:rPr>
                        <a:t>Paragraphs attempted, but not always successfully used</a:t>
                      </a:r>
                      <a:r>
                        <a:rPr lang="en-GB" sz="1300" b="0" i="1" baseline="0" dirty="0">
                          <a:effectLst/>
                        </a:rPr>
                        <a:t>.</a:t>
                      </a:r>
                    </a:p>
                    <a:p>
                      <a:pPr marL="342900" lvl="0" indent="-342900" algn="l">
                        <a:lnSpc>
                          <a:spcPct val="107000"/>
                        </a:lnSpc>
                        <a:spcAft>
                          <a:spcPts val="0"/>
                        </a:spcAft>
                        <a:buFont typeface="Symbol" panose="05050102010706020507" pitchFamily="18" charset="2"/>
                        <a:buChar cha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Hardly</a:t>
                      </a:r>
                      <a:r>
                        <a:rPr lang="en-GB" sz="1300" i="0" baseline="0" dirty="0">
                          <a:effectLst/>
                          <a:latin typeface="Calibri" panose="020F0502020204030204" pitchFamily="34" charset="0"/>
                          <a:ea typeface="Calibri" panose="020F0502020204030204" pitchFamily="34" charset="0"/>
                          <a:cs typeface="Times New Roman" panose="02020603050405020304" pitchFamily="18" charset="0"/>
                        </a:rPr>
                        <a:t> any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key terminology</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or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evidence</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is used. </a:t>
                      </a:r>
                    </a:p>
                    <a:p>
                      <a:pPr marL="342900" lvl="0" indent="-342900" algn="l">
                        <a:lnSpc>
                          <a:spcPct val="107000"/>
                        </a:lnSpc>
                        <a:spcAft>
                          <a:spcPts val="0"/>
                        </a:spcAft>
                        <a:buFont typeface="Symbol" panose="05050102010706020507" pitchFamily="18" charset="2"/>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May make passing reference to the interpretations but this add little of value.</a:t>
                      </a:r>
                    </a:p>
                    <a:p>
                      <a:pPr marL="342900" lvl="0" indent="-342900" algn="l">
                        <a:lnSpc>
                          <a:spcPct val="107000"/>
                        </a:lnSpc>
                        <a:spcAft>
                          <a:spcPts val="0"/>
                        </a:spcAft>
                        <a:buFont typeface="Symbol" panose="05050102010706020507" pitchFamily="18" charset="2"/>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Very basic judgements about the validity of arguments has been made</a:t>
                      </a:r>
                      <a:endParaRPr lang="en-GB" sz="1300" b="1"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lnSpc>
                          <a:spcPct val="107000"/>
                        </a:lnSpc>
                        <a:spcAft>
                          <a:spcPts val="0"/>
                        </a:spcAft>
                        <a:buFont typeface="Symbol" panose="05050102010706020507" pitchFamily="18" charset="2"/>
                        <a:buChar char=""/>
                      </a:pPr>
                      <a:r>
                        <a:rPr lang="en-GB" sz="1300" i="0" dirty="0">
                          <a:effectLst/>
                        </a:rPr>
                        <a:t>Answer</a:t>
                      </a:r>
                      <a:r>
                        <a:rPr lang="en-GB" sz="1300" i="0" baseline="0" dirty="0">
                          <a:effectLst/>
                        </a:rPr>
                        <a:t> contains </a:t>
                      </a:r>
                      <a:r>
                        <a:rPr lang="en-GB" sz="1300" b="1" i="0" baseline="0" dirty="0">
                          <a:effectLst/>
                        </a:rPr>
                        <a:t>clear points</a:t>
                      </a:r>
                      <a:r>
                        <a:rPr lang="en-GB" sz="1300" b="0" i="0" baseline="0" dirty="0">
                          <a:effectLst/>
                        </a:rPr>
                        <a:t> that mostly focus on the question. Attempts to organise work using paragraphs</a:t>
                      </a:r>
                      <a:r>
                        <a:rPr lang="en-GB" sz="1300" b="0" i="1" baseline="0" dirty="0">
                          <a:effectLst/>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300" b="1" i="0" dirty="0">
                          <a:effectLst/>
                          <a:latin typeface="Calibri" panose="020F0502020204030204" pitchFamily="34" charset="0"/>
                          <a:ea typeface="Calibri" panose="020F0502020204030204" pitchFamily="34" charset="0"/>
                          <a:cs typeface="Times New Roman" panose="02020603050405020304" pitchFamily="18" charset="0"/>
                        </a:rPr>
                        <a:t>some</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thick description.’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A descriptive answer. It may describe the interpretation OR provide description of the period. Evidence is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rarely</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used to</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 analyse</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the interpretation.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Judgements </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about the validity of interpretations have been made. These remain surface level an often unconvincing.</a:t>
                      </a: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i="0" dirty="0">
                          <a:effectLst/>
                        </a:rPr>
                        <a:t>Answer has clear</a:t>
                      </a:r>
                      <a:r>
                        <a:rPr lang="en-GB" sz="1300" i="0" baseline="0" dirty="0">
                          <a:effectLst/>
                        </a:rPr>
                        <a:t> points that are focused on the question. Attempts to write in </a:t>
                      </a:r>
                      <a:r>
                        <a:rPr lang="en-GB" sz="1300" b="1" i="0" baseline="0" dirty="0">
                          <a:effectLst/>
                        </a:rPr>
                        <a:t>factors</a:t>
                      </a:r>
                      <a:r>
                        <a:rPr lang="en-GB" sz="1300" b="0" i="0" baseline="0" dirty="0">
                          <a:effectLst/>
                        </a:rPr>
                        <a:t>; generally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0" i="0" baseline="0" dirty="0">
                          <a:effectLst/>
                        </a:rPr>
                        <a:t>Demonstrates </a:t>
                      </a:r>
                      <a:r>
                        <a:rPr lang="en-GB" sz="1300" b="1" i="0" baseline="0" dirty="0">
                          <a:effectLst/>
                        </a:rPr>
                        <a:t>impressive subject knowledge</a:t>
                      </a:r>
                      <a:r>
                        <a:rPr lang="en-GB" sz="1300" b="0" i="0" baseline="0" dirty="0">
                          <a:effectLst/>
                        </a:rPr>
                        <a:t>. Uses </a:t>
                      </a:r>
                      <a:r>
                        <a:rPr lang="en-GB" sz="1300" b="1" i="0" baseline="0" dirty="0">
                          <a:effectLst/>
                        </a:rPr>
                        <a:t>‘thick description’</a:t>
                      </a:r>
                      <a:r>
                        <a:rPr lang="en-GB" sz="1300" b="0" i="0" baseline="0" dirty="0">
                          <a:effectLst/>
                        </a:rPr>
                        <a:t> with key terms and a specific examples. Key terminology is used</a:t>
                      </a:r>
                      <a:r>
                        <a:rPr lang="en-GB" sz="1300" b="0" i="1" baseline="0" dirty="0">
                          <a:effectLst/>
                        </a:rPr>
                        <a: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300" b="0" i="0" baseline="0" dirty="0">
                          <a:effectLst/>
                        </a:rPr>
                        <a:t>This own knowledge is increasingly used to </a:t>
                      </a:r>
                      <a:r>
                        <a:rPr lang="en-GB" sz="1300" b="1" i="0" baseline="0" dirty="0">
                          <a:effectLst/>
                        </a:rPr>
                        <a:t>analyse</a:t>
                      </a:r>
                      <a:r>
                        <a:rPr lang="en-GB" sz="1300" b="0" i="0" baseline="0" dirty="0">
                          <a:effectLst/>
                        </a:rPr>
                        <a:t> the interpretation, rather than simply to describe it.</a:t>
                      </a:r>
                    </a:p>
                    <a:p>
                      <a:pPr marL="342900" lvl="0" indent="-342900" algn="l">
                        <a:lnSpc>
                          <a:spcPct val="107000"/>
                        </a:lnSpc>
                        <a:spcAft>
                          <a:spcPts val="0"/>
                        </a:spcAft>
                        <a:buFont typeface="Symbol" panose="05050102010706020507" pitchFamily="18" charset="2"/>
                        <a:buChar char=""/>
                      </a:pPr>
                      <a:r>
                        <a:rPr lang="en-GB" sz="1300" i="0" dirty="0">
                          <a:effectLst/>
                        </a:rPr>
                        <a:t>Begins to </a:t>
                      </a:r>
                      <a:r>
                        <a:rPr lang="en-GB" sz="1300" b="1" i="0" dirty="0">
                          <a:effectLst/>
                        </a:rPr>
                        <a:t>explain</a:t>
                      </a:r>
                      <a:r>
                        <a:rPr lang="en-GB" sz="1300" b="0" i="0" dirty="0">
                          <a:effectLst/>
                        </a:rPr>
                        <a:t> why and/or</a:t>
                      </a:r>
                      <a:r>
                        <a:rPr lang="en-GB" sz="1300" b="0" i="0" baseline="0" dirty="0">
                          <a:effectLst/>
                        </a:rPr>
                        <a:t> how evidence supports/challenges the interpretation, however these remain basic.</a:t>
                      </a:r>
                    </a:p>
                    <a:p>
                      <a:pPr marL="342900" lvl="0" indent="-342900" algn="l">
                        <a:lnSpc>
                          <a:spcPct val="107000"/>
                        </a:lnSpc>
                        <a:spcAft>
                          <a:spcPts val="0"/>
                        </a:spcAft>
                        <a:buFont typeface="Symbol" panose="05050102010706020507" pitchFamily="18" charset="2"/>
                        <a:buChar char=""/>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An overall </a:t>
                      </a:r>
                      <a:r>
                        <a:rPr lang="en-GB" sz="1300" b="1" i="0" baseline="0" dirty="0">
                          <a:effectLst/>
                          <a:latin typeface="Calibri" panose="020F0502020204030204" pitchFamily="34" charset="0"/>
                          <a:ea typeface="Calibri" panose="020F0502020204030204" pitchFamily="34" charset="0"/>
                          <a:cs typeface="Times New Roman" panose="02020603050405020304" pitchFamily="18" charset="0"/>
                        </a:rPr>
                        <a:t>judgement</a:t>
                      </a: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 on the interpretation may have been made. However, this is likely to be basic and unconvincing.</a:t>
                      </a:r>
                      <a:endParaRPr lang="en-GB" sz="13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2928144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 y="0"/>
          <a:ext cx="12192000" cy="6972575"/>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82745">
                <a:tc gridSpan="3">
                  <a:txBody>
                    <a:bodyPr/>
                    <a:lstStyle/>
                    <a:p>
                      <a:pPr algn="ctr">
                        <a:lnSpc>
                          <a:spcPct val="107000"/>
                        </a:lnSpc>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Assessment 7.5 What happened to Wat?</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82745">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48113">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1359767">
                <a:tc>
                  <a:txBody>
                    <a:bodyPr/>
                    <a:lstStyle/>
                    <a:p>
                      <a:pPr marL="0" lvl="0" indent="0" algn="l">
                        <a:lnSpc>
                          <a:spcPct val="107000"/>
                        </a:lnSpc>
                        <a:spcAft>
                          <a:spcPts val="0"/>
                        </a:spcAft>
                        <a:buFont typeface="Symbol" panose="05050102010706020507" pitchFamily="18" charset="2"/>
                        <a:buNone/>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A basic understanding of the causes and/or events of the Peasants Revolt. These are likely to be surface level and may refer to:</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The Black Death</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100 Years War</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The march on London</a:t>
                      </a:r>
                    </a:p>
                    <a:p>
                      <a:pPr marL="285750" lvl="0" indent="-285750" algn="l">
                        <a:lnSpc>
                          <a:spcPct val="107000"/>
                        </a:lnSpc>
                        <a:spcAft>
                          <a:spcPts val="0"/>
                        </a:spcAft>
                        <a:buFontTx/>
                        <a:buChar char="-"/>
                      </a:pPr>
                      <a:r>
                        <a:rPr lang="en-GB" sz="1300" b="0" i="0" dirty="0">
                          <a:effectLst/>
                          <a:latin typeface="Calibri" panose="020F0502020204030204" pitchFamily="34" charset="0"/>
                          <a:ea typeface="Calibri" panose="020F0502020204030204" pitchFamily="34" charset="0"/>
                          <a:cs typeface="Times New Roman" panose="02020603050405020304" pitchFamily="18" charset="0"/>
                        </a:rPr>
                        <a:t>Wat was killed</a:t>
                      </a:r>
                    </a:p>
                  </a:txBody>
                  <a:tcPr marL="68580" marR="68580" marT="0" marB="0"/>
                </a:tc>
                <a:tc>
                  <a:txBody>
                    <a:bodyPr/>
                    <a:lstStyle/>
                    <a:p>
                      <a:pPr marL="0" lvl="0" indent="0" algn="l">
                        <a:lnSpc>
                          <a:spcPct val="107000"/>
                        </a:lnSpc>
                        <a:spcAft>
                          <a:spcPts val="0"/>
                        </a:spcAft>
                        <a:buFont typeface="Symbol" panose="05050102010706020507" pitchFamily="18" charset="2"/>
                        <a:buNone/>
                      </a:pPr>
                      <a:r>
                        <a:rPr lang="en-GB" sz="1300" b="0" i="0" baseline="0" dirty="0">
                          <a:effectLst/>
                          <a:latin typeface="Calibri" panose="020F0502020204030204" pitchFamily="34" charset="0"/>
                          <a:ea typeface="Calibri" panose="020F0502020204030204" pitchFamily="34" charset="0"/>
                          <a:cs typeface="Times New Roman" panose="02020603050405020304" pitchFamily="18" charset="0"/>
                        </a:rPr>
                        <a:t>A more detailed, specific summary of events. Key information is now used and linked to the sources.</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1300" i="0" dirty="0">
                          <a:effectLst/>
                          <a:latin typeface="Calibri" panose="020F0502020204030204" pitchFamily="34" charset="0"/>
                          <a:ea typeface="Calibri" panose="020F0502020204030204" pitchFamily="34" charset="0"/>
                          <a:cs typeface="Times New Roman" panose="02020603050405020304" pitchFamily="18" charset="0"/>
                        </a:rPr>
                        <a:t>Students demonstrate a clear understanding of the events surrounding the Peasants’ Revolt and Wat’s death. They are able to link quotes to specific, detailed examples from their own knowledge</a:t>
                      </a:r>
                    </a:p>
                  </a:txBody>
                  <a:tcPr marL="68580" marR="68580" marT="0" marB="0"/>
                </a:tc>
                <a:extLst>
                  <a:ext uri="{0D108BD9-81ED-4DB2-BD59-A6C34878D82A}">
                    <a16:rowId xmlns:a16="http://schemas.microsoft.com/office/drawing/2014/main" val="1938892811"/>
                  </a:ext>
                </a:extLst>
              </a:tr>
              <a:tr h="305892">
                <a:tc gridSpan="3">
                  <a:txBody>
                    <a:bodyPr/>
                    <a:lstStyle/>
                    <a:p>
                      <a:pPr algn="ctr">
                        <a:lnSpc>
                          <a:spcPct val="107000"/>
                        </a:lnSpc>
                        <a:spcAft>
                          <a:spcPts val="0"/>
                        </a:spcAft>
                      </a:pPr>
                      <a:r>
                        <a:rPr lang="en-GB" sz="1600" b="1" dirty="0">
                          <a:effectLst/>
                        </a:rPr>
                        <a:t>Concepts:</a:t>
                      </a:r>
                      <a:r>
                        <a:rPr lang="en-GB" sz="1600" b="1" baseline="0" dirty="0">
                          <a:effectLst/>
                        </a:rPr>
                        <a:t> Sources</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C00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82745">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3995992">
                <a:tc>
                  <a:txBody>
                    <a:bodyPr/>
                    <a:lstStyle/>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Unclear whether the student has actually understood the source.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Quotes are either missing entirely or used in an inaccurate manner. They are likely to be overly long, overly short or inappropriate to the point being made.</a:t>
                      </a:r>
                    </a:p>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May use the ‘levels of certainty’ phrases, but these are either used incorrectly or do not add value.</a:t>
                      </a:r>
                    </a:p>
                    <a:p>
                      <a:pPr marL="171450" lvl="0" indent="-171450" algn="l">
                        <a:lnSpc>
                          <a:spcPct val="107000"/>
                        </a:lnSpc>
                        <a:spcAft>
                          <a:spcPts val="0"/>
                        </a:spcAft>
                        <a:buFont typeface="Arial" panose="020B0604020202020204" pitchFamily="34" charset="0"/>
                        <a:buChar char="•"/>
                      </a:pPr>
                      <a:r>
                        <a:rPr lang="en-GB" sz="1200" b="0" dirty="0">
                          <a:effectLst/>
                          <a:latin typeface="Calibri" panose="020F0502020204030204" pitchFamily="34" charset="0"/>
                          <a:ea typeface="Calibri" panose="020F0502020204030204" pitchFamily="34" charset="0"/>
                          <a:cs typeface="Times New Roman" panose="02020603050405020304" pitchFamily="18" charset="0"/>
                        </a:rPr>
                        <a:t>The ability to describe events using one source</a:t>
                      </a:r>
                    </a:p>
                  </a:txBody>
                  <a:tcPr marL="68580" marR="68580" marT="0" marB="0"/>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Student demonstrates a competent comprehension of the source. This is often shown through use of quotes.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Quotes are generally used in an accurate manner. They may still be overly long, overly short or slightly inappropriate to the point being made.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Begins to use the ‘levels of certainty’ phrases, but these may still be tokenistic. Sometimes feel like they’re just being used for the sake of it.</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The ability to describe events using multiple sources</a:t>
                      </a:r>
                    </a:p>
                  </a:txBody>
                  <a:tcPr marL="68580" marR="68580" marT="0" marB="0"/>
                </a:tc>
                <a:tc>
                  <a:txBody>
                    <a:bodyPr/>
                    <a:lstStyle/>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The source has been fully understood. This is demonstrated through a competent use of quotes.</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i="0" dirty="0">
                          <a:effectLst/>
                          <a:latin typeface="Calibri" panose="020F0502020204030204" pitchFamily="34" charset="0"/>
                          <a:ea typeface="Calibri" panose="020F0502020204030204" pitchFamily="34" charset="0"/>
                          <a:cs typeface="Times New Roman" panose="02020603050405020304" pitchFamily="18" charset="0"/>
                        </a:rPr>
                        <a:t>Quotes are used in an accurate manner. They are now very rarely overly long, overly short and are appropriate to the point being made.</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GB" sz="1200" b="0" dirty="0">
                          <a:effectLst/>
                        </a:rPr>
                        <a:t>The ‘levels of certainty’ phrases are used throughout the second answer. They allow the student to not only describe events using multiple sources but to also begin to make implicit judgements about the value of different sources. </a:t>
                      </a: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3396754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1"/>
          <a:ext cx="12192000" cy="6828359"/>
        </p:xfrm>
        <a:graphic>
          <a:graphicData uri="http://schemas.openxmlformats.org/drawingml/2006/table">
            <a:tbl>
              <a:tblPr firstRow="1" firstCol="1" bandRow="1">
                <a:tableStyleId>{5940675A-B579-460E-94D1-54222C63F5DA}</a:tableStyleId>
              </a:tblPr>
              <a:tblGrid>
                <a:gridCol w="4063740">
                  <a:extLst>
                    <a:ext uri="{9D8B030D-6E8A-4147-A177-3AD203B41FA5}">
                      <a16:colId xmlns:a16="http://schemas.microsoft.com/office/drawing/2014/main" val="3587530427"/>
                    </a:ext>
                  </a:extLst>
                </a:gridCol>
                <a:gridCol w="4063740">
                  <a:extLst>
                    <a:ext uri="{9D8B030D-6E8A-4147-A177-3AD203B41FA5}">
                      <a16:colId xmlns:a16="http://schemas.microsoft.com/office/drawing/2014/main" val="3374212125"/>
                    </a:ext>
                  </a:extLst>
                </a:gridCol>
                <a:gridCol w="4064520">
                  <a:extLst>
                    <a:ext uri="{9D8B030D-6E8A-4147-A177-3AD203B41FA5}">
                      <a16:colId xmlns:a16="http://schemas.microsoft.com/office/drawing/2014/main" val="643732970"/>
                    </a:ext>
                  </a:extLst>
                </a:gridCol>
              </a:tblGrid>
              <a:tr h="270667">
                <a:tc gridSpan="3">
                  <a:txBody>
                    <a:bodyPr/>
                    <a:lstStyle/>
                    <a:p>
                      <a:pPr algn="ctr">
                        <a:lnSpc>
                          <a:spcPct val="107000"/>
                        </a:lnSpc>
                        <a:spcAft>
                          <a:spcPts val="0"/>
                        </a:spcAft>
                      </a:pPr>
                      <a:r>
                        <a:rPr lang="en-US" sz="1600" b="1" dirty="0">
                          <a:effectLst/>
                        </a:rPr>
                        <a:t>Assessment 7.6 What is Derbyshire's migration story?</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2883086911"/>
                  </a:ext>
                </a:extLst>
              </a:tr>
              <a:tr h="273246">
                <a:tc gridSpan="3">
                  <a:txBody>
                    <a:bodyPr/>
                    <a:lstStyle/>
                    <a:p>
                      <a:pPr algn="ctr">
                        <a:lnSpc>
                          <a:spcPct val="107000"/>
                        </a:lnSpc>
                        <a:spcAft>
                          <a:spcPts val="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Substantive, First Order Concepts:</a:t>
                      </a:r>
                    </a:p>
                  </a:txBody>
                  <a:tcPr marL="68580" marR="68580" marT="0" marB="0">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5791969"/>
                  </a:ext>
                </a:extLst>
              </a:tr>
              <a:tr h="368629">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122970573"/>
                  </a:ext>
                </a:extLst>
              </a:tr>
              <a:tr h="2424435">
                <a:tc>
                  <a:txBody>
                    <a:bodyPr/>
                    <a:lstStyle/>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basic understanding that several waves of migrants have moved to our region. Several examples, including may be used to illustrate this; for example the Vikings or Windrush Generation.</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 basic understanding of why these groups might have moved here and when they moved.</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Some comment may be made about the impact these groups have had on Britain and Derbyshire</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Few local examples are used.</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Can define key terms like ‘migrant’ and ‘migration’</a:t>
                      </a:r>
                    </a:p>
                  </a:txBody>
                  <a:tcPr marL="68580" marR="68580" marT="0" marB="0"/>
                </a:tc>
                <a:tc>
                  <a:txBody>
                    <a:bodyPr/>
                    <a:lstStyle/>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understanding of the chronology of Britain’s migration story. Who arrived when?</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Multiple examples are used to illustrate this.</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Evidence is used to describe why these groups moved and the impact they had.</a:t>
                      </a:r>
                    </a:p>
                    <a:p>
                      <a:pPr marL="171450" indent="-1714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Several local examples are used.</a:t>
                      </a:r>
                    </a:p>
                  </a:txBody>
                  <a:tcPr marL="68580" marR="68580" marT="0" marB="0"/>
                </a:tc>
                <a:tc>
                  <a:txBody>
                    <a:bodyPr/>
                    <a:lstStyle/>
                    <a:p>
                      <a:pPr marL="0" indent="0" algn="l">
                        <a:lnSpc>
                          <a:spcPct val="107000"/>
                        </a:lnSpc>
                        <a:spcAft>
                          <a:spcPts val="0"/>
                        </a:spcAft>
                        <a:buFont typeface="Arial" panose="020B0604020202020204" pitchFamily="34" charset="0"/>
                        <a:buNone/>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As Core, but:</a:t>
                      </a:r>
                    </a:p>
                    <a:p>
                      <a:pPr marL="285750" indent="-285750" algn="l">
                        <a:lnSpc>
                          <a:spcPct val="107000"/>
                        </a:lnSpc>
                        <a:spcAft>
                          <a:spcPts val="0"/>
                        </a:spcAft>
                        <a:buFont typeface="Arial" panose="020B0604020202020204" pitchFamily="34" charset="0"/>
                        <a:buChar char="•"/>
                      </a:pPr>
                      <a:r>
                        <a:rPr lang="en-GB" sz="1400" b="0" dirty="0">
                          <a:effectLst/>
                          <a:latin typeface="Calibri" panose="020F0502020204030204" pitchFamily="34" charset="0"/>
                          <a:ea typeface="Calibri" panose="020F0502020204030204" pitchFamily="34" charset="0"/>
                          <a:cs typeface="Times New Roman" panose="02020603050405020304" pitchFamily="18" charset="0"/>
                        </a:rPr>
                        <a:t>An ability to inter-weave the local and national story. For example, how was </a:t>
                      </a:r>
                      <a:r>
                        <a:rPr lang="en-GB" sz="1400" b="0" i="1" dirty="0">
                          <a:effectLst/>
                          <a:latin typeface="Calibri" panose="020F0502020204030204" pitchFamily="34" charset="0"/>
                          <a:ea typeface="Calibri" panose="020F0502020204030204" pitchFamily="34" charset="0"/>
                          <a:cs typeface="Times New Roman" panose="02020603050405020304" pitchFamily="18" charset="0"/>
                        </a:rPr>
                        <a:t>Derbyshire</a:t>
                      </a:r>
                      <a:r>
                        <a:rPr lang="en-GB" sz="1400" b="0" i="0" dirty="0">
                          <a:effectLst/>
                          <a:latin typeface="Calibri" panose="020F0502020204030204" pitchFamily="34" charset="0"/>
                          <a:ea typeface="Calibri" panose="020F0502020204030204" pitchFamily="34" charset="0"/>
                          <a:cs typeface="Times New Roman" panose="02020603050405020304" pitchFamily="18" charset="0"/>
                        </a:rPr>
                        <a:t> affected by the migration of X?</a:t>
                      </a:r>
                    </a:p>
                    <a:p>
                      <a:pPr marL="285750" indent="-285750" algn="l">
                        <a:lnSpc>
                          <a:spcPct val="107000"/>
                        </a:lnSpc>
                        <a:spcAft>
                          <a:spcPts val="0"/>
                        </a:spcAft>
                        <a:buFont typeface="Arial" panose="020B0604020202020204" pitchFamily="34" charset="0"/>
                        <a:buChar char="•"/>
                      </a:pPr>
                      <a:r>
                        <a:rPr lang="en-GB" sz="1400" b="0" i="0" dirty="0">
                          <a:effectLst/>
                          <a:latin typeface="Calibri" panose="020F0502020204030204" pitchFamily="34" charset="0"/>
                          <a:ea typeface="Calibri" panose="020F0502020204030204" pitchFamily="34" charset="0"/>
                          <a:cs typeface="Times New Roman" panose="02020603050405020304" pitchFamily="18" charset="0"/>
                        </a:rPr>
                        <a:t>The ability to compare different groups, allowing students to make generalisations about migrants, their reasons for moving and their impact.</a:t>
                      </a:r>
                      <a:endParaRPr lang="en-GB"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8892811"/>
                  </a:ext>
                </a:extLst>
              </a:tr>
              <a:tr h="323920">
                <a:tc gridSpan="3">
                  <a:txBody>
                    <a:bodyPr/>
                    <a:lstStyle/>
                    <a:p>
                      <a:pPr algn="ctr">
                        <a:lnSpc>
                          <a:spcPct val="107000"/>
                        </a:lnSpc>
                        <a:spcAft>
                          <a:spcPts val="0"/>
                        </a:spcAft>
                      </a:pPr>
                      <a:r>
                        <a:rPr lang="en-GB" sz="1600" b="1" dirty="0">
                          <a:effectLst/>
                        </a:rPr>
                        <a:t>Concept:</a:t>
                      </a:r>
                      <a:r>
                        <a:rPr lang="en-GB" sz="1600" b="1" baseline="0" dirty="0">
                          <a:effectLst/>
                        </a:rPr>
                        <a:t> Significance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B050"/>
                    </a:solidFill>
                  </a:tcPr>
                </a:tc>
                <a:tc hMerge="1">
                  <a:txBody>
                    <a:bodyPr/>
                    <a:lstStyle/>
                    <a:p>
                      <a:endParaRPr lang="en-GB"/>
                    </a:p>
                  </a:txBody>
                  <a:tcPr/>
                </a:tc>
                <a:tc hMerge="1">
                  <a:txBody>
                    <a:bodyPr/>
                    <a:lstStyle/>
                    <a:p>
                      <a:pPr algn="ctr">
                        <a:lnSpc>
                          <a:spcPct val="107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282551117"/>
                  </a:ext>
                </a:extLst>
              </a:tr>
              <a:tr h="270667">
                <a:tc>
                  <a:txBody>
                    <a:bodyPr/>
                    <a:lstStyle/>
                    <a:p>
                      <a:pPr algn="ctr">
                        <a:lnSpc>
                          <a:spcPct val="107000"/>
                        </a:lnSpc>
                        <a:spcAft>
                          <a:spcPts val="0"/>
                        </a:spcAft>
                      </a:pPr>
                      <a:r>
                        <a:rPr lang="en-GB" sz="1600" b="1" dirty="0">
                          <a:effectLst/>
                        </a:rPr>
                        <a:t>Developing</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Core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ctr">
                        <a:lnSpc>
                          <a:spcPct val="107000"/>
                        </a:lnSpc>
                        <a:spcAft>
                          <a:spcPts val="0"/>
                        </a:spcAft>
                      </a:pPr>
                      <a:r>
                        <a:rPr lang="en-GB" sz="1600" b="1" dirty="0">
                          <a:effectLst/>
                        </a:rPr>
                        <a:t>Advanced</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0814748"/>
                  </a:ext>
                </a:extLst>
              </a:tr>
              <a:tr h="2820219">
                <a:tc>
                  <a:txBody>
                    <a:bodyPr/>
                    <a:lstStyle/>
                    <a:p>
                      <a:pPr marL="342900" lvl="0" indent="-342900" algn="l">
                        <a:lnSpc>
                          <a:spcPct val="107000"/>
                        </a:lnSpc>
                        <a:spcAft>
                          <a:spcPts val="0"/>
                        </a:spcAft>
                        <a:buFont typeface="Symbol" panose="05050102010706020507" pitchFamily="18" charset="2"/>
                        <a:buChar char=""/>
                      </a:pPr>
                      <a:r>
                        <a:rPr lang="en-GB" sz="1200" i="0" dirty="0">
                          <a:effectLst/>
                        </a:rPr>
                        <a:t> Answer</a:t>
                      </a:r>
                      <a:r>
                        <a:rPr lang="en-GB" sz="1200" i="0" baseline="0" dirty="0">
                          <a:effectLst/>
                        </a:rPr>
                        <a:t> contains </a:t>
                      </a:r>
                      <a:r>
                        <a:rPr lang="en-GB" sz="1200" b="1" i="0" baseline="0" dirty="0">
                          <a:effectLst/>
                        </a:rPr>
                        <a:t>clear points</a:t>
                      </a:r>
                      <a:r>
                        <a:rPr lang="en-GB" sz="1200" b="0" i="0" baseline="0" dirty="0">
                          <a:effectLst/>
                        </a:rPr>
                        <a:t> that mostly focus on the question. Attempts to organise work using paragraphs</a:t>
                      </a:r>
                      <a:r>
                        <a:rPr lang="en-GB" sz="1200" b="0" i="1" baseline="0" dirty="0">
                          <a:effectLst/>
                        </a:rPr>
                        <a:t>.</a:t>
                      </a:r>
                    </a:p>
                    <a:p>
                      <a:pPr marL="342900" lvl="0" indent="-342900" algn="l">
                        <a:lnSpc>
                          <a:spcPct val="107000"/>
                        </a:lnSpc>
                        <a:spcAft>
                          <a:spcPts val="0"/>
                        </a:spcAft>
                        <a:buFont typeface="Symbol" panose="05050102010706020507" pitchFamily="18" charset="2"/>
                        <a:buChar char=""/>
                      </a:pPr>
                      <a:r>
                        <a:rPr lang="en-GB" sz="1200" i="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200" b="1" i="0" dirty="0">
                          <a:effectLst/>
                          <a:latin typeface="Calibri" panose="020F0502020204030204" pitchFamily="34" charset="0"/>
                          <a:ea typeface="Calibri" panose="020F0502020204030204" pitchFamily="34" charset="0"/>
                          <a:cs typeface="Times New Roman" panose="02020603050405020304" pitchFamily="18" charset="0"/>
                        </a:rPr>
                        <a:t>some</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‘thick description.’</a:t>
                      </a:r>
                    </a:p>
                    <a:p>
                      <a:pPr marL="342900" lvl="0" indent="-342900" algn="l">
                        <a:lnSpc>
                          <a:spcPct val="107000"/>
                        </a:lnSpc>
                        <a:spcAft>
                          <a:spcPts val="0"/>
                        </a:spcAft>
                        <a:buFont typeface="Symbol" panose="05050102010706020507" pitchFamily="18" charset="2"/>
                        <a:buChar cha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Any answer that does not explain should be awarded Developing.</a:t>
                      </a:r>
                      <a:endParaRPr lang="en-GB" sz="1200" i="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Answer has clear</a:t>
                      </a:r>
                      <a:r>
                        <a:rPr lang="en-GB" sz="1200" i="0" baseline="0" dirty="0">
                          <a:effectLst/>
                        </a:rPr>
                        <a:t> points that are focused on the question. Attempts to write in </a:t>
                      </a:r>
                      <a:r>
                        <a:rPr lang="en-GB" sz="1200" b="1" i="0" baseline="0" dirty="0">
                          <a:effectLst/>
                        </a:rPr>
                        <a:t>factors</a:t>
                      </a:r>
                      <a:r>
                        <a:rPr lang="en-GB" sz="1200" b="0" i="0" baseline="0" dirty="0">
                          <a:effectLst/>
                        </a:rPr>
                        <a:t>, but may not always be successful.</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latin typeface="Calibri" panose="020F0502020204030204" pitchFamily="34" charset="0"/>
                          <a:ea typeface="Calibri" panose="020F0502020204030204" pitchFamily="34" charset="0"/>
                          <a:cs typeface="Times New Roman" panose="02020603050405020304" pitchFamily="18" charset="0"/>
                        </a:rPr>
                        <a:t>Answer uses </a:t>
                      </a:r>
                      <a:r>
                        <a:rPr lang="en-GB" sz="1200" b="1" i="0" dirty="0">
                          <a:effectLst/>
                          <a:latin typeface="Calibri" panose="020F0502020204030204" pitchFamily="34" charset="0"/>
                          <a:ea typeface="Calibri" panose="020F0502020204030204" pitchFamily="34" charset="0"/>
                          <a:cs typeface="Times New Roman" panose="02020603050405020304" pitchFamily="18" charset="0"/>
                        </a:rPr>
                        <a:t>some</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 key terminology</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and a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few </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pieces of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specific</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evidence, however these are not enough to be called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thick description.’</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May make reference to the </a:t>
                      </a:r>
                      <a:r>
                        <a:rPr lang="en-GB" sz="1200" b="1" i="0" baseline="0" dirty="0">
                          <a:effectLst/>
                        </a:rPr>
                        <a:t>significance criteria</a:t>
                      </a:r>
                      <a:r>
                        <a:rPr lang="en-GB" sz="1200" b="0" i="0" baseline="0" dirty="0">
                          <a:effectLst/>
                        </a:rPr>
                        <a:t>; but these references are basic and add little of value to the answer.</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The answer may attempt to make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basic explanations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about how significant events are. These may leave the reader asking ‘why’ or ‘how’ things are significant.</a:t>
                      </a:r>
                      <a:endParaRPr lang="en-GB" sz="12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i="0" dirty="0">
                          <a:effectLst/>
                        </a:rPr>
                        <a:t>Answers are organised into </a:t>
                      </a:r>
                      <a:r>
                        <a:rPr lang="en-GB" sz="1200" b="1" i="0" dirty="0">
                          <a:effectLst/>
                        </a:rPr>
                        <a:t>factored</a:t>
                      </a:r>
                      <a:r>
                        <a:rPr lang="en-GB" sz="1200" b="0" i="0" dirty="0">
                          <a:effectLst/>
                        </a:rPr>
                        <a:t> </a:t>
                      </a:r>
                      <a:r>
                        <a:rPr lang="en-GB" sz="1200" b="1" i="0" dirty="0">
                          <a:effectLst/>
                        </a:rPr>
                        <a:t>paragraphs </a:t>
                      </a:r>
                      <a:r>
                        <a:rPr lang="en-GB" sz="1200" b="0" i="0" dirty="0">
                          <a:effectLst/>
                        </a:rPr>
                        <a:t>with</a:t>
                      </a:r>
                      <a:r>
                        <a:rPr lang="en-GB" sz="1200" b="0" i="0" baseline="0" dirty="0">
                          <a:effectLst/>
                        </a:rPr>
                        <a:t> a </a:t>
                      </a:r>
                      <a:r>
                        <a:rPr lang="en-GB" sz="1200" b="1" i="0" baseline="0" dirty="0">
                          <a:effectLst/>
                        </a:rPr>
                        <a:t>clear focus on change.</a:t>
                      </a:r>
                      <a:r>
                        <a:rPr lang="en-GB" sz="1200" b="0" i="0" baseline="0" dirty="0">
                          <a:effectLst/>
                        </a:rPr>
                        <a:t> This leads to strong communication and literacy skills.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Demonstrates </a:t>
                      </a:r>
                      <a:r>
                        <a:rPr lang="en-GB" sz="1200" b="1" i="0" baseline="0" dirty="0">
                          <a:effectLst/>
                        </a:rPr>
                        <a:t>impressive subject knowledge</a:t>
                      </a:r>
                      <a:r>
                        <a:rPr lang="en-GB" sz="1200" b="0" i="0" baseline="0" dirty="0">
                          <a:effectLst/>
                        </a:rPr>
                        <a:t>. Uses </a:t>
                      </a:r>
                      <a:r>
                        <a:rPr lang="en-GB" sz="1200" b="1" i="0" baseline="0" dirty="0">
                          <a:effectLst/>
                        </a:rPr>
                        <a:t>‘thick description’</a:t>
                      </a:r>
                      <a:r>
                        <a:rPr lang="en-GB" sz="1200" b="0" i="0" baseline="0" dirty="0">
                          <a:effectLst/>
                        </a:rPr>
                        <a:t> with key terms and a variety of specific examples. Key terminology is used.</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rPr>
                        <a:t>The </a:t>
                      </a:r>
                      <a:r>
                        <a:rPr lang="en-GB" sz="1200" b="1" i="0" baseline="0" dirty="0">
                          <a:effectLst/>
                        </a:rPr>
                        <a:t>significance criteria </a:t>
                      </a:r>
                      <a:r>
                        <a:rPr lang="en-GB" sz="1200" b="0" i="0" baseline="0" dirty="0">
                          <a:effectLst/>
                        </a:rPr>
                        <a:t>are used throughout the answer, these begin to add value to the answer.</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Explanations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for why things may or may not be significant are more competent that in Core, but are still likely </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to be relatively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brief</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and do not always </a:t>
                      </a:r>
                      <a:r>
                        <a:rPr lang="en-GB" sz="1200" b="1" baseline="0" dirty="0">
                          <a:effectLst/>
                          <a:latin typeface="Calibri" panose="020F0502020204030204" pitchFamily="34" charset="0"/>
                          <a:ea typeface="Calibri" panose="020F0502020204030204" pitchFamily="34" charset="0"/>
                          <a:cs typeface="Times New Roman" panose="02020603050405020304" pitchFamily="18" charset="0"/>
                        </a:rPr>
                        <a:t>persuade</a:t>
                      </a:r>
                      <a:r>
                        <a:rPr lang="en-GB" sz="1200" b="0" baseline="0" dirty="0">
                          <a:effectLst/>
                          <a:latin typeface="Calibri" panose="020F0502020204030204" pitchFamily="34" charset="0"/>
                          <a:ea typeface="Calibri" panose="020F0502020204030204" pitchFamily="34" charset="0"/>
                          <a:cs typeface="Times New Roman" panose="02020603050405020304" pitchFamily="18" charset="0"/>
                        </a:rPr>
                        <a:t> the reader. </a:t>
                      </a:r>
                      <a:endParaRPr lang="en-GB" sz="1200" b="1" i="0" baseline="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May contain </a:t>
                      </a:r>
                      <a:r>
                        <a:rPr lang="en-GB" sz="1200" b="1" i="0" baseline="0" dirty="0">
                          <a:effectLst/>
                          <a:latin typeface="Calibri" panose="020F0502020204030204" pitchFamily="34" charset="0"/>
                          <a:ea typeface="Calibri" panose="020F0502020204030204" pitchFamily="34" charset="0"/>
                          <a:cs typeface="Times New Roman" panose="02020603050405020304" pitchFamily="18" charset="0"/>
                        </a:rPr>
                        <a:t>judgements</a:t>
                      </a:r>
                      <a:r>
                        <a:rPr lang="en-GB" sz="1200" b="0" i="0" baseline="0" dirty="0">
                          <a:effectLst/>
                          <a:latin typeface="Calibri" panose="020F0502020204030204" pitchFamily="34" charset="0"/>
                          <a:ea typeface="Calibri" panose="020F0502020204030204" pitchFamily="34" charset="0"/>
                          <a:cs typeface="Times New Roman" panose="02020603050405020304" pitchFamily="18" charset="0"/>
                        </a:rPr>
                        <a:t>, but these are likely to be basic, e.g.  ‘X was significant.’</a:t>
                      </a:r>
                      <a:endParaRPr lang="en-GB" sz="1200" i="0" dirty="0">
                        <a:effectLst/>
                      </a:endParaRPr>
                    </a:p>
                  </a:txBody>
                  <a:tcPr marL="68580" marR="68580" marT="0" marB="0"/>
                </a:tc>
                <a:extLst>
                  <a:ext uri="{0D108BD9-81ED-4DB2-BD59-A6C34878D82A}">
                    <a16:rowId xmlns:a16="http://schemas.microsoft.com/office/drawing/2014/main" val="3025230453"/>
                  </a:ext>
                </a:extLst>
              </a:tr>
            </a:tbl>
          </a:graphicData>
        </a:graphic>
      </p:graphicFrame>
    </p:spTree>
    <p:extLst>
      <p:ext uri="{BB962C8B-B14F-4D97-AF65-F5344CB8AC3E}">
        <p14:creationId xmlns:p14="http://schemas.microsoft.com/office/powerpoint/2010/main" val="1415286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0A7AFB2E-6782-49E1-AE10-4F77115D80C4}"/>
              </a:ext>
            </a:extLst>
          </p:cNvPr>
          <p:cNvSpPr/>
          <p:nvPr/>
        </p:nvSpPr>
        <p:spPr>
          <a:xfrm>
            <a:off x="3916532" y="0"/>
            <a:ext cx="4358936" cy="585926"/>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b="1" dirty="0">
                <a:effectLst>
                  <a:outerShdw blurRad="38100" dist="38100" dir="2700000" algn="tl">
                    <a:srgbClr val="000000">
                      <a:alpha val="43137"/>
                    </a:srgbClr>
                  </a:outerShdw>
                </a:effectLst>
                <a:latin typeface="Comic Sans MS" panose="030F0702030302020204" pitchFamily="66" charset="0"/>
              </a:rPr>
              <a:t>Your Year 8 History Journey</a:t>
            </a:r>
          </a:p>
          <a:p>
            <a:pPr algn="ctr"/>
            <a:r>
              <a:rPr lang="en-GB" b="1" dirty="0">
                <a:effectLst>
                  <a:outerShdw blurRad="38100" dist="38100" dir="2700000" algn="tl">
                    <a:srgbClr val="000000">
                      <a:alpha val="43137"/>
                    </a:srgbClr>
                  </a:outerShdw>
                </a:effectLst>
                <a:latin typeface="Comic Sans MS" panose="030F0702030302020204" pitchFamily="66" charset="0"/>
              </a:rPr>
              <a:t>The Early Modern World</a:t>
            </a:r>
          </a:p>
        </p:txBody>
      </p:sp>
      <p:pic>
        <p:nvPicPr>
          <p:cNvPr id="1026" name="Picture 2" descr="Highfields School, Matlock - Wikipedia">
            <a:extLst>
              <a:ext uri="{FF2B5EF4-FFF2-40B4-BE49-F238E27FC236}">
                <a16:creationId xmlns:a16="http://schemas.microsoft.com/office/drawing/2014/main" id="{9963DE04-F964-4C56-BFD7-06568F4FE3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68658" cy="67943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7" name="Picture 2" descr="Highfields School, Matlock - Wikipedia">
            <a:extLst>
              <a:ext uri="{FF2B5EF4-FFF2-40B4-BE49-F238E27FC236}">
                <a16:creationId xmlns:a16="http://schemas.microsoft.com/office/drawing/2014/main" id="{D9B96B94-75C2-45E7-8265-EA3A4689E9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23342" y="0"/>
            <a:ext cx="768658" cy="679439"/>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 name="Rectangle: Rounded Corners 9">
            <a:extLst>
              <a:ext uri="{FF2B5EF4-FFF2-40B4-BE49-F238E27FC236}">
                <a16:creationId xmlns:a16="http://schemas.microsoft.com/office/drawing/2014/main" id="{65CF94B7-FEDA-4948-8938-4129D13DCA26}"/>
              </a:ext>
            </a:extLst>
          </p:cNvPr>
          <p:cNvSpPr/>
          <p:nvPr/>
        </p:nvSpPr>
        <p:spPr>
          <a:xfrm>
            <a:off x="10208764" y="732218"/>
            <a:ext cx="1983236" cy="6125782"/>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1600" b="1" u="sng" dirty="0">
                <a:effectLst>
                  <a:outerShdw blurRad="38100" dist="38100" dir="2700000" algn="tl">
                    <a:srgbClr val="000000">
                      <a:alpha val="43137"/>
                    </a:srgbClr>
                  </a:outerShdw>
                </a:effectLst>
                <a:latin typeface="Comic Sans MS" panose="030F0702030302020204" pitchFamily="66" charset="0"/>
              </a:rPr>
              <a:t>Where are you going next year?</a:t>
            </a:r>
          </a:p>
          <a:p>
            <a:pPr algn="ctr"/>
            <a:endParaRPr lang="en-GB" sz="1600" b="1" dirty="0">
              <a:effectLst>
                <a:outerShdw blurRad="38100" dist="38100" dir="2700000" algn="tl">
                  <a:srgbClr val="000000">
                    <a:alpha val="43137"/>
                  </a:srgbClr>
                </a:outerShdw>
              </a:effectLst>
              <a:latin typeface="Comic Sans MS" panose="030F0702030302020204" pitchFamily="66" charset="0"/>
            </a:endParaRPr>
          </a:p>
          <a:p>
            <a:pPr algn="ctr"/>
            <a:r>
              <a:rPr lang="en-GB" sz="1600" b="1" dirty="0">
                <a:effectLst>
                  <a:outerShdw blurRad="38100" dist="38100" dir="2700000" algn="tl">
                    <a:srgbClr val="000000">
                      <a:alpha val="43137"/>
                    </a:srgbClr>
                  </a:outerShdw>
                </a:effectLst>
                <a:latin typeface="Comic Sans MS" panose="030F0702030302020204" pitchFamily="66" charset="0"/>
              </a:rPr>
              <a:t>The Modern World, c.1900-present</a:t>
            </a:r>
          </a:p>
          <a:p>
            <a:pPr marL="171450" indent="-171450">
              <a:buFont typeface="Arial" panose="020B0604020202020204" pitchFamily="34" charset="0"/>
              <a:buChar char="•"/>
            </a:pPr>
            <a:r>
              <a:rPr lang="en-GB" sz="1600" dirty="0">
                <a:effectLst>
                  <a:outerShdw blurRad="38100" dist="38100" dir="2700000" algn="tl">
                    <a:srgbClr val="000000">
                      <a:alpha val="43137"/>
                    </a:srgbClr>
                  </a:outerShdw>
                </a:effectLst>
                <a:latin typeface="Comic Sans MS" panose="030F0702030302020204" pitchFamily="66" charset="0"/>
              </a:rPr>
              <a:t>The First World War</a:t>
            </a:r>
          </a:p>
          <a:p>
            <a:pPr marL="171450" indent="-171450">
              <a:buFont typeface="Arial" panose="020B0604020202020204" pitchFamily="34" charset="0"/>
              <a:buChar char="•"/>
            </a:pPr>
            <a:r>
              <a:rPr lang="en-GB" sz="1600" dirty="0">
                <a:effectLst>
                  <a:outerShdw blurRad="38100" dist="38100" dir="2700000" algn="tl">
                    <a:srgbClr val="000000">
                      <a:alpha val="43137"/>
                    </a:srgbClr>
                  </a:outerShdw>
                </a:effectLst>
                <a:latin typeface="Comic Sans MS" panose="030F0702030302020204" pitchFamily="66" charset="0"/>
              </a:rPr>
              <a:t>Europe and the Dictators</a:t>
            </a:r>
          </a:p>
          <a:p>
            <a:pPr marL="171450" indent="-171450">
              <a:buFont typeface="Arial" panose="020B0604020202020204" pitchFamily="34" charset="0"/>
              <a:buChar char="•"/>
            </a:pPr>
            <a:r>
              <a:rPr lang="en-GB" sz="1600" dirty="0">
                <a:effectLst>
                  <a:outerShdw blurRad="38100" dist="38100" dir="2700000" algn="tl">
                    <a:srgbClr val="000000">
                      <a:alpha val="43137"/>
                    </a:srgbClr>
                  </a:outerShdw>
                </a:effectLst>
                <a:latin typeface="Comic Sans MS" panose="030F0702030302020204" pitchFamily="66" charset="0"/>
              </a:rPr>
              <a:t>The Second World War</a:t>
            </a:r>
          </a:p>
          <a:p>
            <a:pPr marL="171450" indent="-171450">
              <a:buFont typeface="Arial" panose="020B0604020202020204" pitchFamily="34" charset="0"/>
              <a:buChar char="•"/>
            </a:pPr>
            <a:r>
              <a:rPr lang="en-GB" sz="1600" dirty="0">
                <a:effectLst>
                  <a:outerShdw blurRad="38100" dist="38100" dir="2700000" algn="tl">
                    <a:srgbClr val="000000">
                      <a:alpha val="43137"/>
                    </a:srgbClr>
                  </a:outerShdw>
                </a:effectLst>
                <a:latin typeface="Comic Sans MS" panose="030F0702030302020204" pitchFamily="66" charset="0"/>
              </a:rPr>
              <a:t>Genocide in the 20</a:t>
            </a:r>
            <a:r>
              <a:rPr lang="en-GB" sz="1600" baseline="30000" dirty="0">
                <a:effectLst>
                  <a:outerShdw blurRad="38100" dist="38100" dir="2700000" algn="tl">
                    <a:srgbClr val="000000">
                      <a:alpha val="43137"/>
                    </a:srgbClr>
                  </a:outerShdw>
                </a:effectLst>
                <a:latin typeface="Comic Sans MS" panose="030F0702030302020204" pitchFamily="66" charset="0"/>
              </a:rPr>
              <a:t>th</a:t>
            </a:r>
            <a:r>
              <a:rPr lang="en-GB" sz="1600" dirty="0">
                <a:effectLst>
                  <a:outerShdw blurRad="38100" dist="38100" dir="2700000" algn="tl">
                    <a:srgbClr val="000000">
                      <a:alpha val="43137"/>
                    </a:srgbClr>
                  </a:outerShdw>
                </a:effectLst>
                <a:latin typeface="Comic Sans MS" panose="030F0702030302020204" pitchFamily="66" charset="0"/>
              </a:rPr>
              <a:t> C.</a:t>
            </a:r>
          </a:p>
          <a:p>
            <a:pPr marL="171450" indent="-171450">
              <a:buFont typeface="Arial" panose="020B0604020202020204" pitchFamily="34" charset="0"/>
              <a:buChar char="•"/>
            </a:pPr>
            <a:r>
              <a:rPr lang="en-GB" sz="1600" dirty="0">
                <a:effectLst>
                  <a:outerShdw blurRad="38100" dist="38100" dir="2700000" algn="tl">
                    <a:srgbClr val="000000">
                      <a:alpha val="43137"/>
                    </a:srgbClr>
                  </a:outerShdw>
                </a:effectLst>
                <a:latin typeface="Comic Sans MS" panose="030F0702030302020204" pitchFamily="66" charset="0"/>
              </a:rPr>
              <a:t>Post-war Britain</a:t>
            </a:r>
            <a:endParaRPr lang="en-GB" sz="1600" dirty="0">
              <a:latin typeface="Comic Sans MS" panose="030F0702030302020204" pitchFamily="66" charset="0"/>
            </a:endParaRPr>
          </a:p>
        </p:txBody>
      </p:sp>
      <p:graphicFrame>
        <p:nvGraphicFramePr>
          <p:cNvPr id="11" name="Table 10">
            <a:extLst>
              <a:ext uri="{FF2B5EF4-FFF2-40B4-BE49-F238E27FC236}">
                <a16:creationId xmlns:a16="http://schemas.microsoft.com/office/drawing/2014/main" id="{9F2E2BB7-17A6-4425-9B93-FCCE08DFF842}"/>
              </a:ext>
            </a:extLst>
          </p:cNvPr>
          <p:cNvGraphicFramePr>
            <a:graphicFrameLocks noGrp="1"/>
          </p:cNvGraphicFramePr>
          <p:nvPr>
            <p:extLst/>
          </p:nvPr>
        </p:nvGraphicFramePr>
        <p:xfrm>
          <a:off x="1793286" y="3409901"/>
          <a:ext cx="8365730" cy="365760"/>
        </p:xfrm>
        <a:graphic>
          <a:graphicData uri="http://schemas.openxmlformats.org/drawingml/2006/table">
            <a:tbl>
              <a:tblPr firstRow="1" bandRow="1">
                <a:effectLst>
                  <a:outerShdw blurRad="50800" dist="38100" dir="5400000" algn="t" rotWithShape="0">
                    <a:prstClr val="black">
                      <a:alpha val="40000"/>
                    </a:prstClr>
                  </a:outerShdw>
                </a:effectLst>
                <a:tableStyleId>{5940675A-B579-460E-94D1-54222C63F5DA}</a:tableStyleId>
              </a:tblPr>
              <a:tblGrid>
                <a:gridCol w="1673146">
                  <a:extLst>
                    <a:ext uri="{9D8B030D-6E8A-4147-A177-3AD203B41FA5}">
                      <a16:colId xmlns:a16="http://schemas.microsoft.com/office/drawing/2014/main" val="1918104561"/>
                    </a:ext>
                  </a:extLst>
                </a:gridCol>
                <a:gridCol w="1673146">
                  <a:extLst>
                    <a:ext uri="{9D8B030D-6E8A-4147-A177-3AD203B41FA5}">
                      <a16:colId xmlns:a16="http://schemas.microsoft.com/office/drawing/2014/main" val="4025410324"/>
                    </a:ext>
                  </a:extLst>
                </a:gridCol>
                <a:gridCol w="1673146">
                  <a:extLst>
                    <a:ext uri="{9D8B030D-6E8A-4147-A177-3AD203B41FA5}">
                      <a16:colId xmlns:a16="http://schemas.microsoft.com/office/drawing/2014/main" val="2396494787"/>
                    </a:ext>
                  </a:extLst>
                </a:gridCol>
                <a:gridCol w="1673146">
                  <a:extLst>
                    <a:ext uri="{9D8B030D-6E8A-4147-A177-3AD203B41FA5}">
                      <a16:colId xmlns:a16="http://schemas.microsoft.com/office/drawing/2014/main" val="1270626114"/>
                    </a:ext>
                  </a:extLst>
                </a:gridCol>
                <a:gridCol w="1673146">
                  <a:extLst>
                    <a:ext uri="{9D8B030D-6E8A-4147-A177-3AD203B41FA5}">
                      <a16:colId xmlns:a16="http://schemas.microsoft.com/office/drawing/2014/main" val="3694454495"/>
                    </a:ext>
                  </a:extLst>
                </a:gridCol>
              </a:tblGrid>
              <a:tr h="309844">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1500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1600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1700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1800 C.E.</a:t>
                      </a:r>
                    </a:p>
                  </a:txBody>
                  <a:tcPr/>
                </a:tc>
                <a:tc>
                  <a:txBody>
                    <a:bodyPr/>
                    <a:lstStyle/>
                    <a:p>
                      <a:pPr algn="ctr"/>
                      <a:r>
                        <a:rPr lang="en-GB" dirty="0">
                          <a:effectLst>
                            <a:outerShdw blurRad="38100" dist="38100" dir="2700000" algn="tl">
                              <a:srgbClr val="000000">
                                <a:alpha val="43137"/>
                              </a:srgbClr>
                            </a:outerShdw>
                          </a:effectLst>
                          <a:latin typeface="Comic Sans MS" panose="030F0702030302020204" pitchFamily="66" charset="0"/>
                        </a:rPr>
                        <a:t>1900 C.E</a:t>
                      </a:r>
                    </a:p>
                  </a:txBody>
                  <a:tcPr/>
                </a:tc>
                <a:extLst>
                  <a:ext uri="{0D108BD9-81ED-4DB2-BD59-A6C34878D82A}">
                    <a16:rowId xmlns:a16="http://schemas.microsoft.com/office/drawing/2014/main" val="3196407974"/>
                  </a:ext>
                </a:extLst>
              </a:tr>
            </a:tbl>
          </a:graphicData>
        </a:graphic>
      </p:graphicFrame>
      <p:sp>
        <p:nvSpPr>
          <p:cNvPr id="12" name="Rectangle: Rounded Corners 11">
            <a:extLst>
              <a:ext uri="{FF2B5EF4-FFF2-40B4-BE49-F238E27FC236}">
                <a16:creationId xmlns:a16="http://schemas.microsoft.com/office/drawing/2014/main" id="{562FAA31-65B7-4359-BE0E-E08AFF9F1A0F}"/>
              </a:ext>
            </a:extLst>
          </p:cNvPr>
          <p:cNvSpPr/>
          <p:nvPr/>
        </p:nvSpPr>
        <p:spPr>
          <a:xfrm>
            <a:off x="1793287" y="603681"/>
            <a:ext cx="1744459" cy="2059619"/>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1:</a:t>
            </a:r>
          </a:p>
          <a:p>
            <a:pPr algn="ctr"/>
            <a:r>
              <a:rPr lang="en-GB" sz="1600" dirty="0">
                <a:solidFill>
                  <a:schemeClr val="bg1"/>
                </a:solidFill>
                <a:latin typeface="Comic Sans MS" panose="030F0702030302020204" pitchFamily="66" charset="0"/>
              </a:rPr>
              <a:t>What was the impact of the reformation?</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Significance</a:t>
            </a:r>
          </a:p>
        </p:txBody>
      </p:sp>
      <p:cxnSp>
        <p:nvCxnSpPr>
          <p:cNvPr id="13" name="Straight Arrow Connector 12">
            <a:extLst>
              <a:ext uri="{FF2B5EF4-FFF2-40B4-BE49-F238E27FC236}">
                <a16:creationId xmlns:a16="http://schemas.microsoft.com/office/drawing/2014/main" id="{442B1693-951D-4316-93F4-DA4BFE4B0DB3}"/>
              </a:ext>
            </a:extLst>
          </p:cNvPr>
          <p:cNvCxnSpPr>
            <a:cxnSpLocks/>
          </p:cNvCxnSpPr>
          <p:nvPr/>
        </p:nvCxnSpPr>
        <p:spPr>
          <a:xfrm flipH="1">
            <a:off x="4247223" y="2667348"/>
            <a:ext cx="1" cy="650899"/>
          </a:xfrm>
          <a:prstGeom prst="straightConnector1">
            <a:avLst/>
          </a:prstGeom>
          <a:ln w="76200">
            <a:tailEnd type="triangle"/>
          </a:ln>
        </p:spPr>
        <p:style>
          <a:lnRef idx="3">
            <a:schemeClr val="accent1"/>
          </a:lnRef>
          <a:fillRef idx="0">
            <a:schemeClr val="accent1"/>
          </a:fillRef>
          <a:effectRef idx="2">
            <a:schemeClr val="accent1"/>
          </a:effectRef>
          <a:fontRef idx="minor">
            <a:schemeClr val="tx1"/>
          </a:fontRef>
        </p:style>
      </p:cxnSp>
      <p:sp>
        <p:nvSpPr>
          <p:cNvPr id="14" name="Rectangle: Rounded Corners 13">
            <a:extLst>
              <a:ext uri="{FF2B5EF4-FFF2-40B4-BE49-F238E27FC236}">
                <a16:creationId xmlns:a16="http://schemas.microsoft.com/office/drawing/2014/main" id="{AB630E3E-4773-4C85-BC2B-76604A4AD8FD}"/>
              </a:ext>
            </a:extLst>
          </p:cNvPr>
          <p:cNvSpPr/>
          <p:nvPr/>
        </p:nvSpPr>
        <p:spPr>
          <a:xfrm>
            <a:off x="3537747" y="1001696"/>
            <a:ext cx="2126197" cy="1661604"/>
          </a:xfrm>
          <a:prstGeom prst="roundRect">
            <a:avLst/>
          </a:prstGeom>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2:</a:t>
            </a:r>
          </a:p>
          <a:p>
            <a:pPr algn="ctr"/>
            <a:endParaRPr lang="en-GB" sz="1600" b="1"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Why did Civil War break out in 1642?</a:t>
            </a:r>
          </a:p>
          <a:p>
            <a:pPr algn="ctr"/>
            <a:endParaRPr lang="en-GB" sz="1600" dirty="0">
              <a:solidFill>
                <a:schemeClr val="bg1"/>
              </a:solidFill>
              <a:latin typeface="Comic Sans MS" panose="030F0702030302020204" pitchFamily="66" charset="0"/>
            </a:endParaRPr>
          </a:p>
          <a:p>
            <a:pPr algn="ctr"/>
            <a:r>
              <a:rPr lang="en-GB" sz="1600" dirty="0">
                <a:solidFill>
                  <a:schemeClr val="bg1"/>
                </a:solidFill>
                <a:latin typeface="Comic Sans MS" panose="030F0702030302020204" pitchFamily="66" charset="0"/>
              </a:rPr>
              <a:t>Causation</a:t>
            </a:r>
          </a:p>
        </p:txBody>
      </p:sp>
      <p:cxnSp>
        <p:nvCxnSpPr>
          <p:cNvPr id="15" name="Straight Arrow Connector 14">
            <a:extLst>
              <a:ext uri="{FF2B5EF4-FFF2-40B4-BE49-F238E27FC236}">
                <a16:creationId xmlns:a16="http://schemas.microsoft.com/office/drawing/2014/main" id="{D75C1768-7DE4-4641-A9F9-8641586C6996}"/>
              </a:ext>
            </a:extLst>
          </p:cNvPr>
          <p:cNvCxnSpPr/>
          <p:nvPr/>
        </p:nvCxnSpPr>
        <p:spPr>
          <a:xfrm flipH="1">
            <a:off x="2381805" y="2626280"/>
            <a:ext cx="208623" cy="712298"/>
          </a:xfrm>
          <a:prstGeom prst="straightConnector1">
            <a:avLst/>
          </a:prstGeom>
          <a:ln w="76200">
            <a:solidFill>
              <a:srgbClr val="92D050"/>
            </a:solidFill>
            <a:tailEnd type="triangle"/>
          </a:ln>
        </p:spPr>
        <p:style>
          <a:lnRef idx="3">
            <a:schemeClr val="accent1"/>
          </a:lnRef>
          <a:fillRef idx="0">
            <a:schemeClr val="accent1"/>
          </a:fillRef>
          <a:effectRef idx="2">
            <a:schemeClr val="accent1"/>
          </a:effectRef>
          <a:fontRef idx="minor">
            <a:schemeClr val="tx1"/>
          </a:fontRef>
        </p:style>
      </p:cxnSp>
      <p:sp>
        <p:nvSpPr>
          <p:cNvPr id="16" name="Rectangle: Rounded Corners 15">
            <a:extLst>
              <a:ext uri="{FF2B5EF4-FFF2-40B4-BE49-F238E27FC236}">
                <a16:creationId xmlns:a16="http://schemas.microsoft.com/office/drawing/2014/main" id="{6F8204CC-E0FE-4396-80E5-53348325801D}"/>
              </a:ext>
            </a:extLst>
          </p:cNvPr>
          <p:cNvSpPr/>
          <p:nvPr/>
        </p:nvSpPr>
        <p:spPr>
          <a:xfrm>
            <a:off x="1837114" y="4616683"/>
            <a:ext cx="8278061" cy="724300"/>
          </a:xfrm>
          <a:prstGeom prst="roundRect">
            <a:avLst/>
          </a:prstGeom>
          <a:solidFill>
            <a:schemeClr val="accent4"/>
          </a:solidFill>
          <a:ln>
            <a:solidFill>
              <a:schemeClr val="accent4"/>
            </a:solid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tx1"/>
                </a:solidFill>
                <a:latin typeface="Comic Sans MS" panose="030F0702030302020204" pitchFamily="66" charset="0"/>
              </a:rPr>
              <a:t>Unit 3: </a:t>
            </a:r>
          </a:p>
          <a:p>
            <a:pPr algn="ctr"/>
            <a:r>
              <a:rPr lang="en-GB" sz="1600" dirty="0">
                <a:solidFill>
                  <a:schemeClr val="tx1"/>
                </a:solidFill>
                <a:latin typeface="Comic Sans MS" panose="030F0702030302020204" pitchFamily="66" charset="0"/>
              </a:rPr>
              <a:t>How should we remember the British Empire? </a:t>
            </a:r>
          </a:p>
          <a:p>
            <a:pPr algn="ctr"/>
            <a:r>
              <a:rPr lang="en-GB" sz="1600" dirty="0">
                <a:solidFill>
                  <a:schemeClr val="tx1"/>
                </a:solidFill>
                <a:latin typeface="Comic Sans MS" panose="030F0702030302020204" pitchFamily="66" charset="0"/>
              </a:rPr>
              <a:t>Interpretations</a:t>
            </a:r>
          </a:p>
        </p:txBody>
      </p:sp>
      <p:sp>
        <p:nvSpPr>
          <p:cNvPr id="17" name="Rectangle: Rounded Corners 16">
            <a:extLst>
              <a:ext uri="{FF2B5EF4-FFF2-40B4-BE49-F238E27FC236}">
                <a16:creationId xmlns:a16="http://schemas.microsoft.com/office/drawing/2014/main" id="{CB694CC7-2EEB-4D33-B44B-F30A73C41210}"/>
              </a:ext>
            </a:extLst>
          </p:cNvPr>
          <p:cNvSpPr/>
          <p:nvPr/>
        </p:nvSpPr>
        <p:spPr>
          <a:xfrm>
            <a:off x="1837120" y="5923271"/>
            <a:ext cx="8278048" cy="741962"/>
          </a:xfrm>
          <a:prstGeom prst="roundRect">
            <a:avLst/>
          </a:prstGeom>
          <a:solidFill>
            <a:srgbClr val="FF0000"/>
          </a:solidFill>
          <a:ln>
            <a:solidFill>
              <a:srgbClr val="FF0000"/>
            </a:solid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600" b="1" dirty="0">
                <a:solidFill>
                  <a:schemeClr val="bg1"/>
                </a:solidFill>
                <a:latin typeface="Comic Sans MS" panose="030F0702030302020204" pitchFamily="66" charset="0"/>
              </a:rPr>
              <a:t>Unit 4: </a:t>
            </a:r>
          </a:p>
          <a:p>
            <a:pPr algn="ctr"/>
            <a:r>
              <a:rPr lang="en-GB" sz="1600" dirty="0">
                <a:solidFill>
                  <a:schemeClr val="bg1"/>
                </a:solidFill>
                <a:latin typeface="Comic Sans MS" panose="030F0702030302020204" pitchFamily="66" charset="0"/>
              </a:rPr>
              <a:t>How alien was the Trans-Atlantic Slave trade?</a:t>
            </a:r>
          </a:p>
          <a:p>
            <a:pPr algn="ctr"/>
            <a:r>
              <a:rPr lang="en-GB" sz="1600" dirty="0">
                <a:solidFill>
                  <a:schemeClr val="bg1"/>
                </a:solidFill>
                <a:latin typeface="Comic Sans MS" panose="030F0702030302020204" pitchFamily="66" charset="0"/>
              </a:rPr>
              <a:t>Change and Continuity</a:t>
            </a:r>
          </a:p>
        </p:txBody>
      </p:sp>
      <p:cxnSp>
        <p:nvCxnSpPr>
          <p:cNvPr id="18" name="Straight Arrow Connector 17">
            <a:extLst>
              <a:ext uri="{FF2B5EF4-FFF2-40B4-BE49-F238E27FC236}">
                <a16:creationId xmlns:a16="http://schemas.microsoft.com/office/drawing/2014/main" id="{9B070C5A-2C48-4BFD-AA2E-FFEDB31C23A2}"/>
              </a:ext>
            </a:extLst>
          </p:cNvPr>
          <p:cNvCxnSpPr>
            <a:cxnSpLocks/>
          </p:cNvCxnSpPr>
          <p:nvPr/>
        </p:nvCxnSpPr>
        <p:spPr>
          <a:xfrm flipH="1" flipV="1">
            <a:off x="1983230" y="3836774"/>
            <a:ext cx="229478" cy="610291"/>
          </a:xfrm>
          <a:prstGeom prst="straightConnector1">
            <a:avLst/>
          </a:prstGeom>
          <a:ln w="76200">
            <a:solidFill>
              <a:schemeClr val="accent4"/>
            </a:solidFill>
            <a:tailEnd type="triangle"/>
          </a:ln>
        </p:spPr>
        <p:style>
          <a:lnRef idx="3">
            <a:schemeClr val="accent1"/>
          </a:lnRef>
          <a:fillRef idx="0">
            <a:schemeClr val="accent1"/>
          </a:fillRef>
          <a:effectRef idx="2">
            <a:schemeClr val="accent1"/>
          </a:effectRef>
          <a:fontRef idx="minor">
            <a:schemeClr val="tx1"/>
          </a:fontRef>
        </p:style>
      </p:cxnSp>
      <p:cxnSp>
        <p:nvCxnSpPr>
          <p:cNvPr id="20" name="Straight Arrow Connector 19">
            <a:extLst>
              <a:ext uri="{FF2B5EF4-FFF2-40B4-BE49-F238E27FC236}">
                <a16:creationId xmlns:a16="http://schemas.microsoft.com/office/drawing/2014/main" id="{8A51F7D1-418B-4AE9-9EFA-57B269537CBB}"/>
              </a:ext>
            </a:extLst>
          </p:cNvPr>
          <p:cNvCxnSpPr>
            <a:cxnSpLocks/>
          </p:cNvCxnSpPr>
          <p:nvPr/>
        </p:nvCxnSpPr>
        <p:spPr>
          <a:xfrm flipV="1">
            <a:off x="9567118" y="3836200"/>
            <a:ext cx="412162" cy="710042"/>
          </a:xfrm>
          <a:prstGeom prst="straightConnector1">
            <a:avLst/>
          </a:prstGeom>
          <a:ln w="76200">
            <a:solidFill>
              <a:schemeClr val="accent4"/>
            </a:solidFill>
            <a:tailEnd type="triangle"/>
          </a:ln>
        </p:spPr>
        <p:style>
          <a:lnRef idx="3">
            <a:schemeClr val="accent1"/>
          </a:lnRef>
          <a:fillRef idx="0">
            <a:schemeClr val="accent1"/>
          </a:fillRef>
          <a:effectRef idx="2">
            <a:schemeClr val="accent1"/>
          </a:effectRef>
          <a:fontRef idx="minor">
            <a:schemeClr val="tx1"/>
          </a:fontRef>
        </p:style>
      </p:cxnSp>
      <p:sp>
        <p:nvSpPr>
          <p:cNvPr id="23" name="Rectangle: Rounded Corners 22">
            <a:extLst>
              <a:ext uri="{FF2B5EF4-FFF2-40B4-BE49-F238E27FC236}">
                <a16:creationId xmlns:a16="http://schemas.microsoft.com/office/drawing/2014/main" id="{0AC4A426-F65C-4E63-8932-91322DC34B85}"/>
              </a:ext>
            </a:extLst>
          </p:cNvPr>
          <p:cNvSpPr/>
          <p:nvPr/>
        </p:nvSpPr>
        <p:spPr>
          <a:xfrm>
            <a:off x="5597236" y="1167112"/>
            <a:ext cx="4517933" cy="1273644"/>
          </a:xfrm>
          <a:prstGeom prst="roundRect">
            <a:avLst/>
          </a:prstGeom>
          <a:solidFill>
            <a:srgbClr val="FF0000"/>
          </a:solidFill>
          <a:ln>
            <a:solidFill>
              <a:srgbClr val="FF0000"/>
            </a:solidFill>
          </a:ln>
          <a:effectLst>
            <a:outerShdw blurRad="50800" dist="38100" dir="18900000" algn="b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200" b="1" dirty="0">
                <a:solidFill>
                  <a:schemeClr val="bg1"/>
                </a:solidFill>
                <a:latin typeface="Comic Sans MS" panose="030F0702030302020204" pitchFamily="66" charset="0"/>
              </a:rPr>
              <a:t>Unit 5</a:t>
            </a:r>
          </a:p>
          <a:p>
            <a:pPr algn="ctr"/>
            <a:endParaRPr lang="en-GB" sz="1200" b="1" dirty="0">
              <a:solidFill>
                <a:schemeClr val="bg1"/>
              </a:solidFill>
              <a:latin typeface="Comic Sans MS" panose="030F0702030302020204" pitchFamily="66" charset="0"/>
            </a:endParaRPr>
          </a:p>
          <a:p>
            <a:pPr algn="ctr"/>
            <a:r>
              <a:rPr lang="en-GB" sz="1200" dirty="0">
                <a:solidFill>
                  <a:schemeClr val="bg1"/>
                </a:solidFill>
                <a:latin typeface="Comic Sans MS" panose="030F0702030302020204" pitchFamily="66" charset="0"/>
              </a:rPr>
              <a:t>How far did Britain experience a ‘silent revolution’ in the ‘Long Nineteenth’ Century?</a:t>
            </a:r>
          </a:p>
          <a:p>
            <a:pPr algn="ctr"/>
            <a:endParaRPr lang="en-GB" sz="1200" dirty="0">
              <a:solidFill>
                <a:schemeClr val="bg1"/>
              </a:solidFill>
              <a:latin typeface="Comic Sans MS" panose="030F0702030302020204" pitchFamily="66" charset="0"/>
            </a:endParaRPr>
          </a:p>
          <a:p>
            <a:pPr algn="ctr"/>
            <a:r>
              <a:rPr lang="en-GB" sz="1200" dirty="0">
                <a:solidFill>
                  <a:schemeClr val="bg1"/>
                </a:solidFill>
                <a:latin typeface="Comic Sans MS" panose="030F0702030302020204" pitchFamily="66" charset="0"/>
              </a:rPr>
              <a:t>Change and Continuity </a:t>
            </a:r>
          </a:p>
        </p:txBody>
      </p:sp>
      <p:sp>
        <p:nvSpPr>
          <p:cNvPr id="9" name="Rectangle: Rounded Corners 8">
            <a:extLst>
              <a:ext uri="{FF2B5EF4-FFF2-40B4-BE49-F238E27FC236}">
                <a16:creationId xmlns:a16="http://schemas.microsoft.com/office/drawing/2014/main" id="{6D9B5836-B55D-42A1-9A79-DC6A8C79652B}"/>
              </a:ext>
            </a:extLst>
          </p:cNvPr>
          <p:cNvSpPr/>
          <p:nvPr/>
        </p:nvSpPr>
        <p:spPr>
          <a:xfrm>
            <a:off x="0" y="732218"/>
            <a:ext cx="1837120" cy="6201242"/>
          </a:xfrm>
          <a:prstGeom prst="round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1600" b="1" u="sng" dirty="0">
                <a:effectLst>
                  <a:outerShdw blurRad="38100" dist="38100" dir="2700000" algn="tl">
                    <a:srgbClr val="000000">
                      <a:alpha val="43137"/>
                    </a:srgbClr>
                  </a:outerShdw>
                </a:effectLst>
                <a:latin typeface="Comic Sans MS" panose="030F0702030302020204" pitchFamily="66" charset="0"/>
              </a:rPr>
              <a:t>What has happened </a:t>
            </a:r>
            <a:r>
              <a:rPr lang="en-GB" sz="1600" b="1" i="1" u="sng" dirty="0">
                <a:effectLst>
                  <a:outerShdw blurRad="38100" dist="38100" dir="2700000" algn="tl">
                    <a:srgbClr val="000000">
                      <a:alpha val="43137"/>
                    </a:srgbClr>
                  </a:outerShdw>
                </a:effectLst>
                <a:latin typeface="Comic Sans MS" panose="030F0702030302020204" pitchFamily="66" charset="0"/>
              </a:rPr>
              <a:t>before</a:t>
            </a:r>
            <a:r>
              <a:rPr lang="en-GB" sz="1600" b="1" u="sng" dirty="0">
                <a:effectLst>
                  <a:outerShdw blurRad="38100" dist="38100" dir="2700000" algn="tl">
                    <a:srgbClr val="000000">
                      <a:alpha val="43137"/>
                    </a:srgbClr>
                  </a:outerShdw>
                </a:effectLst>
                <a:latin typeface="Comic Sans MS" panose="030F0702030302020204" pitchFamily="66" charset="0"/>
              </a:rPr>
              <a:t> our course?</a:t>
            </a:r>
          </a:p>
          <a:p>
            <a:pPr algn="ctr"/>
            <a:endParaRPr lang="en-GB" sz="1600" b="1" dirty="0">
              <a:effectLst>
                <a:outerShdw blurRad="38100" dist="38100" dir="2700000" algn="tl">
                  <a:srgbClr val="000000">
                    <a:alpha val="43137"/>
                  </a:srgbClr>
                </a:outerShdw>
              </a:effectLst>
              <a:latin typeface="Comic Sans MS" panose="030F0702030302020204" pitchFamily="66" charset="0"/>
            </a:endParaRPr>
          </a:p>
          <a:p>
            <a:pPr algn="ctr"/>
            <a:r>
              <a:rPr lang="en-GB" sz="1600" b="1" dirty="0">
                <a:effectLst>
                  <a:outerShdw blurRad="38100" dist="38100" dir="2700000" algn="tl">
                    <a:srgbClr val="000000">
                      <a:alpha val="43137"/>
                    </a:srgbClr>
                  </a:outerShdw>
                </a:effectLst>
                <a:latin typeface="Comic Sans MS" panose="030F0702030302020204" pitchFamily="66" charset="0"/>
              </a:rPr>
              <a:t>The Medieval World, c.1000-c.1500 C.E.</a:t>
            </a:r>
          </a:p>
          <a:p>
            <a:pPr marL="171450" indent="-171450">
              <a:buFont typeface="Arial" panose="020B0604020202020204" pitchFamily="34" charset="0"/>
              <a:buChar char="•"/>
            </a:pPr>
            <a:r>
              <a:rPr lang="en-GB" sz="1600" dirty="0">
                <a:latin typeface="Comic Sans MS" panose="030F0702030302020204" pitchFamily="66" charset="0"/>
              </a:rPr>
              <a:t>The Norman Conquest (1066</a:t>
            </a:r>
            <a:r>
              <a:rPr lang="en-GB" sz="1600" dirty="0">
                <a:effectLst>
                  <a:outerShdw blurRad="38100" dist="38100" dir="2700000" algn="tl">
                    <a:srgbClr val="000000">
                      <a:alpha val="43137"/>
                    </a:srgbClr>
                  </a:outerShdw>
                </a:effectLst>
                <a:latin typeface="Comic Sans MS" panose="030F0702030302020204" pitchFamily="66" charset="0"/>
              </a:rPr>
              <a:t>)</a:t>
            </a:r>
          </a:p>
          <a:p>
            <a:pPr marL="171450" indent="-171450">
              <a:buFont typeface="Arial" panose="020B0604020202020204" pitchFamily="34" charset="0"/>
              <a:buChar char="•"/>
            </a:pPr>
            <a:r>
              <a:rPr lang="en-GB" sz="1600" dirty="0">
                <a:latin typeface="Comic Sans MS" panose="030F0702030302020204" pitchFamily="66" charset="0"/>
              </a:rPr>
              <a:t>Feudalism and Medieval life</a:t>
            </a:r>
          </a:p>
          <a:p>
            <a:pPr marL="171450" indent="-171450">
              <a:buFont typeface="Arial" panose="020B0604020202020204" pitchFamily="34" charset="0"/>
              <a:buChar char="•"/>
            </a:pPr>
            <a:r>
              <a:rPr lang="en-GB" sz="1600" dirty="0">
                <a:latin typeface="Comic Sans MS" panose="030F0702030302020204" pitchFamily="66" charset="0"/>
              </a:rPr>
              <a:t>Black Death (1348)</a:t>
            </a:r>
          </a:p>
          <a:p>
            <a:pPr marL="171450" indent="-171450">
              <a:buFont typeface="Arial" panose="020B0604020202020204" pitchFamily="34" charset="0"/>
              <a:buChar char="•"/>
            </a:pPr>
            <a:r>
              <a:rPr lang="en-GB" sz="1600" dirty="0">
                <a:latin typeface="Comic Sans MS" panose="030F0702030302020204" pitchFamily="66" charset="0"/>
              </a:rPr>
              <a:t>The Peasants’ Revolt (1381)</a:t>
            </a:r>
          </a:p>
          <a:p>
            <a:endParaRPr lang="en-GB" sz="1600" dirty="0">
              <a:effectLst>
                <a:outerShdw blurRad="38100" dist="38100" dir="2700000" algn="tl">
                  <a:srgbClr val="000000">
                    <a:alpha val="43137"/>
                  </a:srgbClr>
                </a:outerShdw>
              </a:effectLst>
              <a:latin typeface="Comic Sans MS" panose="030F0702030302020204" pitchFamily="66" charset="0"/>
            </a:endParaRPr>
          </a:p>
          <a:p>
            <a:pPr algn="ctr"/>
            <a:endParaRPr lang="en-GB" sz="1600" dirty="0">
              <a:latin typeface="Comic Sans MS" panose="030F0702030302020204" pitchFamily="66" charset="0"/>
            </a:endParaRPr>
          </a:p>
          <a:p>
            <a:pPr algn="ctr"/>
            <a:endParaRPr lang="en-GB" sz="1600" dirty="0">
              <a:latin typeface="Comic Sans MS" panose="030F0702030302020204" pitchFamily="66" charset="0"/>
            </a:endParaRPr>
          </a:p>
        </p:txBody>
      </p:sp>
      <p:cxnSp>
        <p:nvCxnSpPr>
          <p:cNvPr id="19" name="Straight Arrow Connector 18">
            <a:extLst>
              <a:ext uri="{FF2B5EF4-FFF2-40B4-BE49-F238E27FC236}">
                <a16:creationId xmlns:a16="http://schemas.microsoft.com/office/drawing/2014/main" id="{320085CF-5A09-465C-88A2-D4CAFDF65E17}"/>
              </a:ext>
            </a:extLst>
          </p:cNvPr>
          <p:cNvCxnSpPr>
            <a:cxnSpLocks/>
          </p:cNvCxnSpPr>
          <p:nvPr/>
        </p:nvCxnSpPr>
        <p:spPr>
          <a:xfrm flipH="1">
            <a:off x="6095997" y="2469972"/>
            <a:ext cx="420506" cy="848275"/>
          </a:xfrm>
          <a:prstGeom prst="straightConnector1">
            <a:avLst/>
          </a:prstGeom>
          <a:ln w="7620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21" name="Straight Arrow Connector 20">
            <a:extLst>
              <a:ext uri="{FF2B5EF4-FFF2-40B4-BE49-F238E27FC236}">
                <a16:creationId xmlns:a16="http://schemas.microsoft.com/office/drawing/2014/main" id="{CA85FF2C-44CC-47EF-973A-447D4350FCFE}"/>
              </a:ext>
            </a:extLst>
          </p:cNvPr>
          <p:cNvCxnSpPr>
            <a:cxnSpLocks/>
          </p:cNvCxnSpPr>
          <p:nvPr/>
        </p:nvCxnSpPr>
        <p:spPr>
          <a:xfrm flipH="1">
            <a:off x="8744505" y="2403475"/>
            <a:ext cx="439629" cy="945313"/>
          </a:xfrm>
          <a:prstGeom prst="straightConnector1">
            <a:avLst/>
          </a:prstGeom>
          <a:ln w="76200">
            <a:solidFill>
              <a:srgbClr val="FF0000"/>
            </a:solidFill>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2341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9009</Words>
  <Application>Microsoft Office PowerPoint</Application>
  <PresentationFormat>Widescreen</PresentationFormat>
  <Paragraphs>783</Paragraphs>
  <Slides>22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Calibri Light</vt:lpstr>
      <vt:lpstr>Comic Sans MS</vt:lpstr>
      <vt:lpstr>Symbol</vt:lpstr>
      <vt:lpstr>Times New Roman</vt:lpstr>
      <vt:lpstr>Verdana</vt:lpstr>
      <vt:lpstr>Office Theme</vt:lpstr>
      <vt:lpstr>History Curriculum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Curriculum Over-view</dc:title>
  <dc:creator>Phill Copeland</dc:creator>
  <cp:lastModifiedBy>Phill Copeland</cp:lastModifiedBy>
  <cp:revision>1</cp:revision>
  <dcterms:created xsi:type="dcterms:W3CDTF">2024-11-26T14:04:52Z</dcterms:created>
  <dcterms:modified xsi:type="dcterms:W3CDTF">2024-11-26T14:10:07Z</dcterms:modified>
</cp:coreProperties>
</file>