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0" r:id="rId2"/>
    <p:sldId id="285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84203" autoAdjust="0"/>
  </p:normalViewPr>
  <p:slideViewPr>
    <p:cSldViewPr>
      <p:cViewPr varScale="1">
        <p:scale>
          <a:sx n="88" d="100"/>
          <a:sy n="88" d="100"/>
        </p:scale>
        <p:origin x="1243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7CED2-69D1-4A55-BDA7-90F9B5713A8A}" type="datetimeFigureOut">
              <a:rPr lang="en-GB" smtClean="0"/>
              <a:t>03/11/2020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5237C-CB8F-4B9B-B151-7A0F594C06B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6918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91B00-4D6F-44E1-BA9C-8E25F8895702}" type="datetimeFigureOut">
              <a:rPr lang="en-GB" smtClean="0"/>
              <a:t>03/11/2020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C7AF8-A2F6-49D7-A3DA-CBCA5433771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38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C7AF8-A2F6-49D7-A3DA-CBCA5433771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26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CC7AF8-A2F6-49D7-A3DA-CBCA5433771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4029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" y="3140968"/>
            <a:ext cx="2910379" cy="2934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3EF-E34C-4BD0-BBE9-2E60C2FEC64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E9D-207C-4766-9E94-FABF03E04091}" type="slidenum">
              <a:rPr lang="en-US" smtClean="0"/>
              <a:t>‹#›</a:t>
            </a:fld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395820691"/>
              </p:ext>
            </p:extLst>
          </p:nvPr>
        </p:nvGraphicFramePr>
        <p:xfrm>
          <a:off x="-40511" y="6202100"/>
          <a:ext cx="9220200" cy="68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358775" indent="0"/>
                      <a:endParaRPr lang="en-GB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248400"/>
            <a:ext cx="838200" cy="52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053137"/>
            <a:ext cx="9223376" cy="11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39027"/>
            <a:ext cx="9223376" cy="11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2400"/>
            <a:ext cx="1069975" cy="89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533400" y="1524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Highfields School</a:t>
            </a:r>
          </a:p>
        </p:txBody>
      </p:sp>
    </p:spTree>
    <p:extLst>
      <p:ext uri="{BB962C8B-B14F-4D97-AF65-F5344CB8AC3E}">
        <p14:creationId xmlns:p14="http://schemas.microsoft.com/office/powerpoint/2010/main" val="399140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90487"/>
            <a:ext cx="9291638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3EF-E34C-4BD0-BBE9-2E60C2FEC64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E9D-207C-4766-9E94-FABF03E0409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5" y="6021288"/>
            <a:ext cx="9255126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446856" y="6093296"/>
            <a:ext cx="8085584" cy="731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509120"/>
            <a:ext cx="1439003" cy="145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92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90487"/>
            <a:ext cx="9291638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E13EF-E34C-4BD0-BBE9-2E60C2FEC64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98E9D-207C-4766-9E94-FABF03E040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6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E13EF-E34C-4BD0-BBE9-2E60C2FEC64F}" type="datetimeFigureOut">
              <a:rPr lang="en-US" smtClean="0"/>
              <a:t>11/3/2020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98E9D-207C-4766-9E94-FABF03E040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8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77270" y="1238895"/>
            <a:ext cx="7772400" cy="1470025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sz="66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BTEC Level 3 Business – Extended Certificate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7270" y="4077072"/>
            <a:ext cx="8229600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4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76"/>
    </mc:Choice>
    <mc:Fallback xmlns="">
      <p:transition spd="slow" advTm="18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14 Investigating Customer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 </a:t>
            </a:r>
            <a:r>
              <a:rPr lang="en-US" dirty="0"/>
              <a:t>Explore how effective customer service contributes to business success</a:t>
            </a:r>
          </a:p>
          <a:p>
            <a:r>
              <a:rPr lang="en-US" b="1" dirty="0"/>
              <a:t>B </a:t>
            </a:r>
            <a:r>
              <a:rPr lang="en-US" dirty="0"/>
              <a:t>Investigate the methods used to improve customer service in a business</a:t>
            </a:r>
          </a:p>
          <a:p>
            <a:r>
              <a:rPr lang="en-US" b="1" dirty="0"/>
              <a:t>C </a:t>
            </a:r>
            <a:r>
              <a:rPr lang="en-US" dirty="0"/>
              <a:t>Demonstrate customer service in different situations, using appropriate </a:t>
            </a:r>
            <a:r>
              <a:rPr lang="en-US" dirty="0" err="1"/>
              <a:t>behaviour</a:t>
            </a:r>
            <a:r>
              <a:rPr lang="en-US" dirty="0"/>
              <a:t> </a:t>
            </a:r>
            <a:r>
              <a:rPr lang="en-GB" dirty="0"/>
              <a:t>to meet expectations.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8"/>
    </mc:Choice>
    <mc:Fallback xmlns="">
      <p:transition spd="slow" advTm="43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14 Investigating Customer Service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Assessed by written reports – internally marked, externally verified</a:t>
            </a:r>
          </a:p>
          <a:p>
            <a:r>
              <a:rPr lang="en-GB" dirty="0"/>
              <a:t>All Pass criteria need to be met before an overall Pass mark can be given</a:t>
            </a:r>
          </a:p>
          <a:p>
            <a:r>
              <a:rPr lang="en-GB" dirty="0"/>
              <a:t>Value – 16.66% of the final grading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0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70"/>
    </mc:Choice>
    <mc:Fallback xmlns="">
      <p:transition spd="slow" advTm="19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Points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Unit 1</a:t>
            </a:r>
          </a:p>
          <a:p>
            <a:pPr lvl="1"/>
            <a:r>
              <a:rPr lang="en-GB" dirty="0"/>
              <a:t>Distinction 24</a:t>
            </a:r>
          </a:p>
          <a:p>
            <a:pPr lvl="1"/>
            <a:r>
              <a:rPr lang="en-GB" dirty="0"/>
              <a:t>Merit 15</a:t>
            </a:r>
          </a:p>
          <a:p>
            <a:pPr lvl="1"/>
            <a:r>
              <a:rPr lang="en-GB" dirty="0"/>
              <a:t>Pass 9</a:t>
            </a:r>
          </a:p>
          <a:p>
            <a:r>
              <a:rPr lang="en-GB" dirty="0"/>
              <a:t>Unit 2</a:t>
            </a:r>
          </a:p>
          <a:p>
            <a:pPr lvl="1"/>
            <a:r>
              <a:rPr lang="en-GB" dirty="0"/>
              <a:t>Distinction 24</a:t>
            </a:r>
          </a:p>
          <a:p>
            <a:pPr lvl="1"/>
            <a:r>
              <a:rPr lang="en-GB" dirty="0"/>
              <a:t>Merit 15-23</a:t>
            </a:r>
          </a:p>
          <a:p>
            <a:pPr lvl="1"/>
            <a:r>
              <a:rPr lang="en-GB" dirty="0"/>
              <a:t>Pass 9-14</a:t>
            </a:r>
          </a:p>
          <a:p>
            <a:pPr lvl="1"/>
            <a:r>
              <a:rPr lang="en-GB" dirty="0"/>
              <a:t>Near Pass 6-8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65"/>
    </mc:Choice>
    <mc:Fallback xmlns="">
      <p:transition spd="slow" advTm="37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Points system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Unit 3</a:t>
            </a:r>
          </a:p>
          <a:p>
            <a:pPr lvl="1"/>
            <a:r>
              <a:rPr lang="en-GB" dirty="0"/>
              <a:t>Distinction 32</a:t>
            </a:r>
          </a:p>
          <a:p>
            <a:pPr lvl="1"/>
            <a:r>
              <a:rPr lang="en-GB" dirty="0"/>
              <a:t>Merit 20-31</a:t>
            </a:r>
          </a:p>
          <a:p>
            <a:pPr lvl="1"/>
            <a:r>
              <a:rPr lang="en-GB" dirty="0"/>
              <a:t>Pass 12-19</a:t>
            </a:r>
          </a:p>
          <a:p>
            <a:pPr lvl="1"/>
            <a:r>
              <a:rPr lang="en-GB" dirty="0"/>
              <a:t>Near Pass 8-11</a:t>
            </a:r>
          </a:p>
          <a:p>
            <a:r>
              <a:rPr lang="en-GB" dirty="0"/>
              <a:t>Unit 14</a:t>
            </a:r>
          </a:p>
          <a:p>
            <a:pPr lvl="1"/>
            <a:r>
              <a:rPr lang="en-GB" dirty="0"/>
              <a:t>Distinction 16</a:t>
            </a:r>
          </a:p>
          <a:p>
            <a:pPr lvl="1"/>
            <a:r>
              <a:rPr lang="en-GB" dirty="0"/>
              <a:t>Merit 9</a:t>
            </a:r>
          </a:p>
          <a:p>
            <a:pPr lvl="1"/>
            <a:r>
              <a:rPr lang="en-GB" dirty="0"/>
              <a:t>Pass 6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3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1"/>
    </mc:Choice>
    <mc:Fallback xmlns="">
      <p:transition spd="slow" advTm="33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856"/>
            <a:ext cx="8229600" cy="51095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To get a Distinction (grade A equivalent)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Distinction 74 points</a:t>
            </a:r>
          </a:p>
          <a:p>
            <a:r>
              <a:rPr lang="en-GB" dirty="0"/>
              <a:t>You do not need a Distinction in any single unit to reach this total!</a:t>
            </a:r>
          </a:p>
          <a:p>
            <a:r>
              <a:rPr lang="en-GB" dirty="0"/>
              <a:t>E.g.</a:t>
            </a:r>
          </a:p>
          <a:p>
            <a:pPr lvl="1"/>
            <a:r>
              <a:rPr lang="en-GB" sz="2400" dirty="0"/>
              <a:t>Unit 1 	(Merit)		15</a:t>
            </a:r>
          </a:p>
          <a:p>
            <a:pPr lvl="1"/>
            <a:r>
              <a:rPr lang="en-GB" sz="2400" dirty="0"/>
              <a:t>Unit 2	(Merit) 	20</a:t>
            </a:r>
          </a:p>
          <a:p>
            <a:pPr lvl="1"/>
            <a:r>
              <a:rPr lang="en-GB" sz="2400" dirty="0"/>
              <a:t>Unit 3	(Merit) 	30</a:t>
            </a:r>
          </a:p>
          <a:p>
            <a:pPr lvl="1"/>
            <a:r>
              <a:rPr lang="en-GB" sz="2400" dirty="0"/>
              <a:t>Unit 14	(Merit) 	  9</a:t>
            </a:r>
          </a:p>
          <a:p>
            <a:r>
              <a:rPr lang="en-GB" sz="2400" dirty="0"/>
              <a:t>Total 			</a:t>
            </a:r>
            <a:r>
              <a:rPr lang="en-GB" sz="2400" b="1" dirty="0"/>
              <a:t>74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68"/>
    </mc:Choice>
    <mc:Fallback xmlns="">
      <p:transition spd="slow" advTm="3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Entry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do not have to have studied GCSE Business in order to undertake this course -12 students currently studying for the qualification did not take a GCSE in the subject</a:t>
            </a:r>
          </a:p>
          <a:p>
            <a:r>
              <a:rPr lang="en-GB" dirty="0"/>
              <a:t>Meeting the Year 12 entry requirements is all you need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1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90"/>
    </mc:Choice>
    <mc:Fallback xmlns="">
      <p:transition spd="slow" advTm="2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>
                <a:solidFill>
                  <a:srgbClr val="002060"/>
                </a:solidFill>
              </a:rPr>
              <a:t>The course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552" y="1636926"/>
            <a:ext cx="7416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/>
              <a:t>4 units of study (Units 1-3 mandatory)</a:t>
            </a:r>
          </a:p>
          <a:p>
            <a:endParaRPr lang="en-GB" b="1" dirty="0"/>
          </a:p>
          <a:p>
            <a:pPr marL="514350" indent="-514350">
              <a:buAutoNum type="arabicPeriod"/>
            </a:pPr>
            <a:r>
              <a:rPr lang="en-GB" sz="2800" dirty="0"/>
              <a:t>Exploring Business</a:t>
            </a:r>
          </a:p>
          <a:p>
            <a:pPr marL="514350" indent="-514350">
              <a:buAutoNum type="arabicPeriod"/>
            </a:pPr>
            <a:r>
              <a:rPr lang="en-GB" sz="2800" dirty="0"/>
              <a:t>Developing a marketing campaign</a:t>
            </a:r>
          </a:p>
          <a:p>
            <a:pPr marL="514350" indent="-514350">
              <a:buAutoNum type="arabicPeriod"/>
            </a:pPr>
            <a:r>
              <a:rPr lang="en-GB" sz="2800" dirty="0"/>
              <a:t>Personal and business finance</a:t>
            </a:r>
          </a:p>
          <a:p>
            <a:r>
              <a:rPr lang="en-GB" sz="2800" dirty="0"/>
              <a:t>14. Investigating customer service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3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7"/>
    </mc:Choice>
    <mc:Fallback xmlns="">
      <p:transition spd="slow" advTm="23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1. Exploring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A: </a:t>
            </a:r>
            <a:r>
              <a:rPr lang="en-GB" dirty="0"/>
              <a:t>Explore the features of different businesses and</a:t>
            </a:r>
            <a:r>
              <a:rPr lang="en-GB" b="1" dirty="0"/>
              <a:t> </a:t>
            </a:r>
            <a:r>
              <a:rPr lang="en-GB" dirty="0"/>
              <a:t>analyse what makes them successful </a:t>
            </a:r>
          </a:p>
          <a:p>
            <a:r>
              <a:rPr lang="en-GB" b="1" dirty="0"/>
              <a:t>B</a:t>
            </a:r>
            <a:r>
              <a:rPr lang="en-GB" dirty="0"/>
              <a:t>: Investigate how businesses are organised </a:t>
            </a:r>
          </a:p>
          <a:p>
            <a:r>
              <a:rPr lang="en-GB" b="1" dirty="0"/>
              <a:t>C: </a:t>
            </a:r>
            <a:r>
              <a:rPr lang="en-GB" dirty="0"/>
              <a:t>Examine the environment in which businesses operate</a:t>
            </a:r>
            <a:r>
              <a:rPr lang="en-GB" b="1" dirty="0"/>
              <a:t> </a:t>
            </a:r>
            <a:endParaRPr lang="en-GB" dirty="0"/>
          </a:p>
          <a:p>
            <a:r>
              <a:rPr lang="en-GB" b="1" dirty="0"/>
              <a:t>D: </a:t>
            </a:r>
            <a:r>
              <a:rPr lang="en-GB" dirty="0"/>
              <a:t>Examine business markets </a:t>
            </a:r>
          </a:p>
          <a:p>
            <a:r>
              <a:rPr lang="en-GB" b="1" dirty="0"/>
              <a:t>E: </a:t>
            </a:r>
            <a:r>
              <a:rPr lang="en-GB" dirty="0"/>
              <a:t>Investigate the role and contribution of innovation and enterprise to business success 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2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1"/>
    </mc:Choice>
    <mc:Fallback xmlns="">
      <p:transition spd="slow" advTm="114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1. Exploring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Assessed by written reports and a presentation – internally marked, externally verified</a:t>
            </a:r>
          </a:p>
          <a:p>
            <a:r>
              <a:rPr lang="en-GB" dirty="0"/>
              <a:t>Results – Pass, Merit &amp; Distinction</a:t>
            </a:r>
          </a:p>
          <a:p>
            <a:r>
              <a:rPr lang="en-GB" dirty="0"/>
              <a:t>All Pass criteria need to be met before an overall Pass mark can be given</a:t>
            </a:r>
          </a:p>
          <a:p>
            <a:r>
              <a:rPr lang="en-GB" dirty="0"/>
              <a:t>Value – 25% of the final grading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85"/>
    </mc:Choice>
    <mc:Fallback xmlns="">
      <p:transition spd="slow" advTm="40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2. Developing a marketing campaign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Understand</a:t>
            </a:r>
            <a:r>
              <a:rPr lang="en-US" dirty="0"/>
              <a:t> how a marketing campaign is developed</a:t>
            </a:r>
          </a:p>
          <a:p>
            <a:r>
              <a:rPr lang="en-US" dirty="0"/>
              <a:t>Examine the marketing aims and objectives for existing products/services</a:t>
            </a:r>
          </a:p>
          <a:p>
            <a:r>
              <a:rPr lang="en-US" dirty="0"/>
              <a:t>Use market research data and other information to make recommendations about the type of marketing campaign that a business should undertake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5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4"/>
    </mc:Choice>
    <mc:Fallback xmlns="">
      <p:transition spd="slow" advTm="28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2. Developing a marketing campaign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Assessment – under supervised conditions</a:t>
            </a:r>
          </a:p>
          <a:p>
            <a:r>
              <a:rPr lang="en-GB" dirty="0"/>
              <a:t>Pre-released material issued two weeks in advance of the assessment period</a:t>
            </a:r>
          </a:p>
          <a:p>
            <a:r>
              <a:rPr lang="en-GB" dirty="0"/>
              <a:t>Students use researched material during the supervised period (3 hours). Available twice a year in January and May/June</a:t>
            </a:r>
          </a:p>
          <a:p>
            <a:r>
              <a:rPr lang="en-GB" dirty="0"/>
              <a:t>Assessment marked externally</a:t>
            </a:r>
          </a:p>
          <a:p>
            <a:r>
              <a:rPr lang="en-GB" dirty="0"/>
              <a:t>Value – 25% of the final grading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0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3"/>
    </mc:Choice>
    <mc:Fallback xmlns="">
      <p:transition spd="slow" advTm="6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3. Personal and Business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Personal finance involves the </a:t>
            </a:r>
            <a:r>
              <a:rPr lang="en-US" dirty="0"/>
              <a:t>understanding of why money is important and how managing your money can help prevent </a:t>
            </a:r>
            <a:r>
              <a:rPr lang="en-GB" dirty="0"/>
              <a:t>future financial difficulties</a:t>
            </a:r>
          </a:p>
          <a:p>
            <a:r>
              <a:rPr lang="en-US" dirty="0"/>
              <a:t>The business finance aspects of the unit introduce you to accounting terminology, the purpose and importance of business accounts and the different sources of finance available to businesses.</a:t>
            </a: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61"/>
    </mc:Choice>
    <mc:Fallback xmlns="">
      <p:transition spd="slow" advTm="36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3. Personal and Business Finance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unit is assessed by a written examination set and marked by Pearson.</a:t>
            </a:r>
          </a:p>
          <a:p>
            <a:r>
              <a:rPr lang="en-US" dirty="0"/>
              <a:t>The examination is two hours in length</a:t>
            </a:r>
          </a:p>
          <a:p>
            <a:r>
              <a:rPr lang="en-US" dirty="0"/>
              <a:t>The assessment availability is twice a year in January and May/June</a:t>
            </a:r>
          </a:p>
          <a:p>
            <a:r>
              <a:rPr lang="en-GB" dirty="0"/>
              <a:t>Value – 33.33% of the final grading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9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83"/>
    </mc:Choice>
    <mc:Fallback xmlns="">
      <p:transition spd="slow" advTm="1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werpoint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2013</Template>
  <TotalTime>7241</TotalTime>
  <Words>567</Words>
  <Application>Microsoft Office PowerPoint</Application>
  <PresentationFormat>On-screen Show (4:3)</PresentationFormat>
  <Paragraphs>79</Paragraphs>
  <Slides>14</Slides>
  <Notes>2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Powerpoint 2013</vt:lpstr>
      <vt:lpstr>BTEC Level 3 Business – Extended Certificate</vt:lpstr>
      <vt:lpstr>Entry requirements</vt:lpstr>
      <vt:lpstr>The course</vt:lpstr>
      <vt:lpstr>1. Exploring business</vt:lpstr>
      <vt:lpstr>1. Exploring business</vt:lpstr>
      <vt:lpstr>2. Developing a marketing campaign </vt:lpstr>
      <vt:lpstr>2. Developing a marketing campaign </vt:lpstr>
      <vt:lpstr>3. Personal and Business Finance</vt:lpstr>
      <vt:lpstr>3. Personal and Business Finance</vt:lpstr>
      <vt:lpstr>14 Investigating Customer Service</vt:lpstr>
      <vt:lpstr>14 Investigating Customer Service</vt:lpstr>
      <vt:lpstr>Points system</vt:lpstr>
      <vt:lpstr>Points system continued</vt:lpstr>
      <vt:lpstr>To get a Distinction (grade A equivalent)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jw</dc:creator>
  <cp:lastModifiedBy>ILLap</cp:lastModifiedBy>
  <cp:revision>353</cp:revision>
  <cp:lastPrinted>2018-11-07T12:23:42Z</cp:lastPrinted>
  <dcterms:created xsi:type="dcterms:W3CDTF">2015-02-26T14:33:55Z</dcterms:created>
  <dcterms:modified xsi:type="dcterms:W3CDTF">2020-11-03T15:23:45Z</dcterms:modified>
</cp:coreProperties>
</file>