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258" r:id="rId3"/>
    <p:sldId id="259" r:id="rId4"/>
    <p:sldId id="260" r:id="rId5"/>
    <p:sldId id="261" r:id="rId6"/>
    <p:sldId id="262" r:id="rId7"/>
    <p:sldId id="264"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5" autoAdjust="0"/>
    <p:restoredTop sz="94660"/>
  </p:normalViewPr>
  <p:slideViewPr>
    <p:cSldViewPr snapToGrid="0">
      <p:cViewPr varScale="1">
        <p:scale>
          <a:sx n="115" d="100"/>
          <a:sy n="115" d="100"/>
        </p:scale>
        <p:origin x="43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6D8706-A977-4497-A1DA-D050A7B0DFC4}" type="datetimeFigureOut">
              <a:rPr lang="en-GB" smtClean="0"/>
              <a:t>22/10/2020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7FEB5E-B80B-4616-92DB-7425C753610F}" type="slidenum">
              <a:rPr lang="en-GB" smtClean="0"/>
              <a:t>‹#›</a:t>
            </a:fld>
            <a:endParaRPr lang="en-GB"/>
          </a:p>
        </p:txBody>
      </p:sp>
    </p:spTree>
    <p:extLst>
      <p:ext uri="{BB962C8B-B14F-4D97-AF65-F5344CB8AC3E}">
        <p14:creationId xmlns:p14="http://schemas.microsoft.com/office/powerpoint/2010/main" val="1720358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0" y="4776788"/>
            <a:ext cx="5438775" cy="3908425"/>
          </a:xfrm>
          <a:prstGeom prst="rect">
            <a:avLst/>
          </a:prstGeom>
        </p:spPr>
        <p:txBody>
          <a:bodyPr/>
          <a:lstStyle/>
          <a:p>
            <a:r>
              <a:rPr lang="en-GB" dirty="0" smtClean="0"/>
              <a:t>Welcome from</a:t>
            </a:r>
            <a:r>
              <a:rPr lang="en-GB" baseline="0" dirty="0" smtClean="0"/>
              <a:t> Emma</a:t>
            </a:r>
            <a:endParaRPr lang="en-GB" dirty="0"/>
          </a:p>
        </p:txBody>
      </p:sp>
      <p:sp>
        <p:nvSpPr>
          <p:cNvPr id="4" name="Slide Number Placeholder 3"/>
          <p:cNvSpPr>
            <a:spLocks noGrp="1"/>
          </p:cNvSpPr>
          <p:nvPr>
            <p:ph type="sldNum" sz="quarter" idx="10"/>
          </p:nvPr>
        </p:nvSpPr>
        <p:spPr/>
        <p:txBody>
          <a:bodyPr/>
          <a:lstStyle/>
          <a:p>
            <a:pPr>
              <a:defRPr/>
            </a:pPr>
            <a:fld id="{4CC799B9-5E5E-4144-B1E6-B6C852C947F5}" type="slidenum">
              <a:rPr lang="en-GB" altLang="en-US" smtClean="0"/>
              <a:pPr>
                <a:defRPr/>
              </a:pPr>
              <a:t>1</a:t>
            </a:fld>
            <a:endParaRPr lang="en-GB" altLang="en-US" dirty="0"/>
          </a:p>
        </p:txBody>
      </p:sp>
    </p:spTree>
    <p:extLst>
      <p:ext uri="{BB962C8B-B14F-4D97-AF65-F5344CB8AC3E}">
        <p14:creationId xmlns:p14="http://schemas.microsoft.com/office/powerpoint/2010/main" val="3014179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20A6ADC-ABAB-480C-9005-826699342936}" type="datetimeFigureOut">
              <a:rPr lang="en-GB" smtClean="0"/>
              <a:t>22/10/2020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C17249-4C67-4453-BE06-A2148A3F1677}" type="slidenum">
              <a:rPr lang="en-GB" smtClean="0"/>
              <a:t>‹#›</a:t>
            </a:fld>
            <a:endParaRPr lang="en-GB"/>
          </a:p>
        </p:txBody>
      </p:sp>
    </p:spTree>
    <p:extLst>
      <p:ext uri="{BB962C8B-B14F-4D97-AF65-F5344CB8AC3E}">
        <p14:creationId xmlns:p14="http://schemas.microsoft.com/office/powerpoint/2010/main" val="4186677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20A6ADC-ABAB-480C-9005-826699342936}" type="datetimeFigureOut">
              <a:rPr lang="en-GB" smtClean="0"/>
              <a:t>22/10/2020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C17249-4C67-4453-BE06-A2148A3F1677}" type="slidenum">
              <a:rPr lang="en-GB" smtClean="0"/>
              <a:t>‹#›</a:t>
            </a:fld>
            <a:endParaRPr lang="en-GB"/>
          </a:p>
        </p:txBody>
      </p:sp>
    </p:spTree>
    <p:extLst>
      <p:ext uri="{BB962C8B-B14F-4D97-AF65-F5344CB8AC3E}">
        <p14:creationId xmlns:p14="http://schemas.microsoft.com/office/powerpoint/2010/main" val="2114726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20A6ADC-ABAB-480C-9005-826699342936}" type="datetimeFigureOut">
              <a:rPr lang="en-GB" smtClean="0"/>
              <a:t>22/10/2020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C17249-4C67-4453-BE06-A2148A3F1677}" type="slidenum">
              <a:rPr lang="en-GB" smtClean="0"/>
              <a:t>‹#›</a:t>
            </a:fld>
            <a:endParaRPr lang="en-GB"/>
          </a:p>
        </p:txBody>
      </p:sp>
    </p:spTree>
    <p:extLst>
      <p:ext uri="{BB962C8B-B14F-4D97-AF65-F5344CB8AC3E}">
        <p14:creationId xmlns:p14="http://schemas.microsoft.com/office/powerpoint/2010/main" val="3412700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Red Big Title only ">
    <p:bg>
      <p:bgPr>
        <a:solidFill>
          <a:srgbClr val="CB0022"/>
        </a:solidFill>
        <a:effectLst/>
      </p:bgPr>
    </p:bg>
    <p:spTree>
      <p:nvGrpSpPr>
        <p:cNvPr id="1" name=""/>
        <p:cNvGrpSpPr/>
        <p:nvPr/>
      </p:nvGrpSpPr>
      <p:grpSpPr>
        <a:xfrm>
          <a:off x="0" y="0"/>
          <a:ext cx="0" cy="0"/>
          <a:chOff x="0" y="0"/>
          <a:chExt cx="0" cy="0"/>
        </a:xfrm>
      </p:grpSpPr>
      <p:pic>
        <p:nvPicPr>
          <p:cNvPr id="10" name="toyota.png">
            <a:extLst>
              <a:ext uri="{FF2B5EF4-FFF2-40B4-BE49-F238E27FC236}">
                <a16:creationId xmlns:a16="http://schemas.microsoft.com/office/drawing/2014/main" id="{EE0FB8DB-220B-E348-9552-0B7B1E551F87}"/>
              </a:ext>
            </a:extLst>
          </p:cNvPr>
          <p:cNvPicPr>
            <a:picLocks noChangeAspect="1"/>
          </p:cNvPicPr>
          <p:nvPr userDrawn="1"/>
        </p:nvPicPr>
        <p:blipFill>
          <a:blip r:embed="rId2" cstate="print"/>
          <a:stretch>
            <a:fillRect/>
          </a:stretch>
        </p:blipFill>
        <p:spPr>
          <a:xfrm>
            <a:off x="316084" y="4574400"/>
            <a:ext cx="11890453" cy="2199608"/>
          </a:xfrm>
          <a:prstGeom prst="rect">
            <a:avLst/>
          </a:prstGeom>
          <a:ln w="12700">
            <a:miter lim="400000"/>
          </a:ln>
        </p:spPr>
      </p:pic>
      <p:grpSp>
        <p:nvGrpSpPr>
          <p:cNvPr id="5" name="Group 4">
            <a:extLst>
              <a:ext uri="{FF2B5EF4-FFF2-40B4-BE49-F238E27FC236}">
                <a16:creationId xmlns:a16="http://schemas.microsoft.com/office/drawing/2014/main" id="{2F5FCF5F-8E95-754C-9D7D-F80606D56E2B}"/>
              </a:ext>
            </a:extLst>
          </p:cNvPr>
          <p:cNvGrpSpPr/>
          <p:nvPr userDrawn="1"/>
        </p:nvGrpSpPr>
        <p:grpSpPr>
          <a:xfrm>
            <a:off x="0" y="6073834"/>
            <a:ext cx="12207499" cy="784167"/>
            <a:chOff x="0" y="4555375"/>
            <a:chExt cx="9155624" cy="588125"/>
          </a:xfrm>
        </p:grpSpPr>
        <p:sp>
          <p:nvSpPr>
            <p:cNvPr id="6" name="Rectangle 5">
              <a:extLst>
                <a:ext uri="{FF2B5EF4-FFF2-40B4-BE49-F238E27FC236}">
                  <a16:creationId xmlns:a16="http://schemas.microsoft.com/office/drawing/2014/main" id="{9350637B-217B-3041-AC1B-7A8F0717DD4B}"/>
                </a:ext>
              </a:extLst>
            </p:cNvPr>
            <p:cNvSpPr/>
            <p:nvPr userDrawn="1"/>
          </p:nvSpPr>
          <p:spPr>
            <a:xfrm>
              <a:off x="0" y="4555375"/>
              <a:ext cx="9155624" cy="588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7" name="Picture 229">
              <a:extLst>
                <a:ext uri="{FF2B5EF4-FFF2-40B4-BE49-F238E27FC236}">
                  <a16:creationId xmlns:a16="http://schemas.microsoft.com/office/drawing/2014/main" id="{F6B7B76C-9316-CC40-BEFA-A2DB8C1E3E05}"/>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7640566" y="4736136"/>
              <a:ext cx="1150937" cy="211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8" descr="Olympic logo Corporate_Combined_vertical_.jpg"/>
          <p:cNvPicPr>
            <a:picLocks noChangeAspect="1"/>
          </p:cNvPicPr>
          <p:nvPr userDrawn="1"/>
        </p:nvPicPr>
        <p:blipFill>
          <a:blip r:embed="rId4" cstate="print"/>
          <a:stretch>
            <a:fillRect/>
          </a:stretch>
        </p:blipFill>
        <p:spPr>
          <a:xfrm>
            <a:off x="275845" y="6175433"/>
            <a:ext cx="991639" cy="640776"/>
          </a:xfrm>
          <a:prstGeom prst="rect">
            <a:avLst/>
          </a:prstGeom>
        </p:spPr>
      </p:pic>
      <p:sp>
        <p:nvSpPr>
          <p:cNvPr id="8" name="Title 1">
            <a:extLst>
              <a:ext uri="{FF2B5EF4-FFF2-40B4-BE49-F238E27FC236}">
                <a16:creationId xmlns:a16="http://schemas.microsoft.com/office/drawing/2014/main" id="{DA5D69DF-E7F3-C548-9DB6-8D9967E49A05}"/>
              </a:ext>
            </a:extLst>
          </p:cNvPr>
          <p:cNvSpPr>
            <a:spLocks noGrp="1"/>
          </p:cNvSpPr>
          <p:nvPr>
            <p:ph type="title"/>
          </p:nvPr>
        </p:nvSpPr>
        <p:spPr>
          <a:xfrm>
            <a:off x="262381" y="440268"/>
            <a:ext cx="10515600" cy="1325033"/>
          </a:xfrm>
          <a:prstGeom prst="rect">
            <a:avLst/>
          </a:prstGeom>
        </p:spPr>
        <p:txBody>
          <a:bodyPr/>
          <a:lstStyle>
            <a:lvl1pPr algn="l">
              <a:defRPr b="0" i="0">
                <a:solidFill>
                  <a:schemeClr val="bg2"/>
                </a:solidFill>
                <a:latin typeface="Toyota Display" charset="0"/>
                <a:ea typeface="Toyota Display" charset="0"/>
                <a:cs typeface="Toyota Display" charset="0"/>
              </a:defRPr>
            </a:lvl1pPr>
          </a:lstStyle>
          <a:p>
            <a:r>
              <a:rPr lang="en-US" dirty="0"/>
              <a:t>Click to edit Master title style</a:t>
            </a:r>
          </a:p>
        </p:txBody>
      </p:sp>
      <p:sp>
        <p:nvSpPr>
          <p:cNvPr id="12" name="Text Placeholder 2"/>
          <p:cNvSpPr>
            <a:spLocks noGrp="1"/>
          </p:cNvSpPr>
          <p:nvPr>
            <p:ph type="body" sz="quarter" idx="10"/>
          </p:nvPr>
        </p:nvSpPr>
        <p:spPr>
          <a:xfrm>
            <a:off x="275844" y="1613580"/>
            <a:ext cx="10515600" cy="3556000"/>
          </a:xfrm>
          <a:prstGeom prst="rect">
            <a:avLst/>
          </a:prstGeom>
        </p:spPr>
        <p:txBody>
          <a:bodyPr/>
          <a:lstStyle>
            <a:lvl1pPr>
              <a:lnSpc>
                <a:spcPct val="120000"/>
              </a:lnSpc>
              <a:defRPr sz="2400" b="0" i="0">
                <a:solidFill>
                  <a:schemeClr val="bg1"/>
                </a:solidFill>
                <a:latin typeface="Toyota Display" charset="0"/>
                <a:ea typeface="Toyota Display" charset="0"/>
                <a:cs typeface="Toyota Display" charset="0"/>
              </a:defRPr>
            </a:lvl1pPr>
            <a:lvl2pPr>
              <a:lnSpc>
                <a:spcPct val="120000"/>
              </a:lnSpc>
              <a:defRPr sz="2400" b="0" i="0">
                <a:solidFill>
                  <a:schemeClr val="bg1"/>
                </a:solidFill>
                <a:latin typeface="Toyota Display" charset="0"/>
                <a:ea typeface="Toyota Display" charset="0"/>
                <a:cs typeface="Toyota Display" charset="0"/>
              </a:defRPr>
            </a:lvl2pPr>
            <a:lvl3pPr>
              <a:lnSpc>
                <a:spcPct val="120000"/>
              </a:lnSpc>
              <a:defRPr sz="1600" b="0" i="0">
                <a:solidFill>
                  <a:schemeClr val="bg1"/>
                </a:solidFill>
                <a:latin typeface="Toyota Display" charset="0"/>
                <a:ea typeface="Toyota Display" charset="0"/>
                <a:cs typeface="Toyota Display" charset="0"/>
              </a:defRPr>
            </a:lvl3pPr>
            <a:lvl4pPr>
              <a:lnSpc>
                <a:spcPct val="120000"/>
              </a:lnSpc>
              <a:defRPr sz="1600" b="0" i="0">
                <a:solidFill>
                  <a:schemeClr val="bg1"/>
                </a:solidFill>
                <a:latin typeface="Toyota Display" charset="0"/>
                <a:ea typeface="Toyota Display" charset="0"/>
                <a:cs typeface="Toyota Display" charset="0"/>
              </a:defRPr>
            </a:lvl4pPr>
            <a:lvl5pPr>
              <a:lnSpc>
                <a:spcPct val="120000"/>
              </a:lnSpc>
              <a:defRPr sz="1600" b="0" i="0">
                <a:solidFill>
                  <a:schemeClr val="bg1"/>
                </a:solidFill>
                <a:latin typeface="Toyota Display" charset="0"/>
                <a:ea typeface="Toyota Display" charset="0"/>
                <a:cs typeface="Toyota Display"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15722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20A6ADC-ABAB-480C-9005-826699342936}" type="datetimeFigureOut">
              <a:rPr lang="en-GB" smtClean="0"/>
              <a:t>22/10/2020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C17249-4C67-4453-BE06-A2148A3F1677}" type="slidenum">
              <a:rPr lang="en-GB" smtClean="0"/>
              <a:t>‹#›</a:t>
            </a:fld>
            <a:endParaRPr lang="en-GB"/>
          </a:p>
        </p:txBody>
      </p:sp>
    </p:spTree>
    <p:extLst>
      <p:ext uri="{BB962C8B-B14F-4D97-AF65-F5344CB8AC3E}">
        <p14:creationId xmlns:p14="http://schemas.microsoft.com/office/powerpoint/2010/main" val="3158636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20A6ADC-ABAB-480C-9005-826699342936}" type="datetimeFigureOut">
              <a:rPr lang="en-GB" smtClean="0"/>
              <a:t>22/10/2020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C17249-4C67-4453-BE06-A2148A3F1677}" type="slidenum">
              <a:rPr lang="en-GB" smtClean="0"/>
              <a:t>‹#›</a:t>
            </a:fld>
            <a:endParaRPr lang="en-GB"/>
          </a:p>
        </p:txBody>
      </p:sp>
    </p:spTree>
    <p:extLst>
      <p:ext uri="{BB962C8B-B14F-4D97-AF65-F5344CB8AC3E}">
        <p14:creationId xmlns:p14="http://schemas.microsoft.com/office/powerpoint/2010/main" val="2786335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20A6ADC-ABAB-480C-9005-826699342936}" type="datetimeFigureOut">
              <a:rPr lang="en-GB" smtClean="0"/>
              <a:t>22/10/2020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C17249-4C67-4453-BE06-A2148A3F1677}" type="slidenum">
              <a:rPr lang="en-GB" smtClean="0"/>
              <a:t>‹#›</a:t>
            </a:fld>
            <a:endParaRPr lang="en-GB"/>
          </a:p>
        </p:txBody>
      </p:sp>
    </p:spTree>
    <p:extLst>
      <p:ext uri="{BB962C8B-B14F-4D97-AF65-F5344CB8AC3E}">
        <p14:creationId xmlns:p14="http://schemas.microsoft.com/office/powerpoint/2010/main" val="2597994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20A6ADC-ABAB-480C-9005-826699342936}" type="datetimeFigureOut">
              <a:rPr lang="en-GB" smtClean="0"/>
              <a:t>22/10/2020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6C17249-4C67-4453-BE06-A2148A3F1677}" type="slidenum">
              <a:rPr lang="en-GB" smtClean="0"/>
              <a:t>‹#›</a:t>
            </a:fld>
            <a:endParaRPr lang="en-GB"/>
          </a:p>
        </p:txBody>
      </p:sp>
    </p:spTree>
    <p:extLst>
      <p:ext uri="{BB962C8B-B14F-4D97-AF65-F5344CB8AC3E}">
        <p14:creationId xmlns:p14="http://schemas.microsoft.com/office/powerpoint/2010/main" val="2466712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20A6ADC-ABAB-480C-9005-826699342936}" type="datetimeFigureOut">
              <a:rPr lang="en-GB" smtClean="0"/>
              <a:t>22/10/2020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6C17249-4C67-4453-BE06-A2148A3F1677}" type="slidenum">
              <a:rPr lang="en-GB" smtClean="0"/>
              <a:t>‹#›</a:t>
            </a:fld>
            <a:endParaRPr lang="en-GB"/>
          </a:p>
        </p:txBody>
      </p:sp>
    </p:spTree>
    <p:extLst>
      <p:ext uri="{BB962C8B-B14F-4D97-AF65-F5344CB8AC3E}">
        <p14:creationId xmlns:p14="http://schemas.microsoft.com/office/powerpoint/2010/main" val="3786264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0A6ADC-ABAB-480C-9005-826699342936}" type="datetimeFigureOut">
              <a:rPr lang="en-GB" smtClean="0"/>
              <a:t>22/10/2020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6C17249-4C67-4453-BE06-A2148A3F1677}" type="slidenum">
              <a:rPr lang="en-GB" smtClean="0"/>
              <a:t>‹#›</a:t>
            </a:fld>
            <a:endParaRPr lang="en-GB"/>
          </a:p>
        </p:txBody>
      </p:sp>
    </p:spTree>
    <p:extLst>
      <p:ext uri="{BB962C8B-B14F-4D97-AF65-F5344CB8AC3E}">
        <p14:creationId xmlns:p14="http://schemas.microsoft.com/office/powerpoint/2010/main" val="833040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20A6ADC-ABAB-480C-9005-826699342936}" type="datetimeFigureOut">
              <a:rPr lang="en-GB" smtClean="0"/>
              <a:t>22/10/2020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C17249-4C67-4453-BE06-A2148A3F1677}" type="slidenum">
              <a:rPr lang="en-GB" smtClean="0"/>
              <a:t>‹#›</a:t>
            </a:fld>
            <a:endParaRPr lang="en-GB"/>
          </a:p>
        </p:txBody>
      </p:sp>
    </p:spTree>
    <p:extLst>
      <p:ext uri="{BB962C8B-B14F-4D97-AF65-F5344CB8AC3E}">
        <p14:creationId xmlns:p14="http://schemas.microsoft.com/office/powerpoint/2010/main" val="4254759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20A6ADC-ABAB-480C-9005-826699342936}" type="datetimeFigureOut">
              <a:rPr lang="en-GB" smtClean="0"/>
              <a:t>22/10/2020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C17249-4C67-4453-BE06-A2148A3F1677}" type="slidenum">
              <a:rPr lang="en-GB" smtClean="0"/>
              <a:t>‹#›</a:t>
            </a:fld>
            <a:endParaRPr lang="en-GB"/>
          </a:p>
        </p:txBody>
      </p:sp>
    </p:spTree>
    <p:extLst>
      <p:ext uri="{BB962C8B-B14F-4D97-AF65-F5344CB8AC3E}">
        <p14:creationId xmlns:p14="http://schemas.microsoft.com/office/powerpoint/2010/main" val="161123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0A6ADC-ABAB-480C-9005-826699342936}" type="datetimeFigureOut">
              <a:rPr lang="en-GB" smtClean="0"/>
              <a:t>22/10/2020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C17249-4C67-4453-BE06-A2148A3F1677}" type="slidenum">
              <a:rPr lang="en-GB" smtClean="0"/>
              <a:t>‹#›</a:t>
            </a:fld>
            <a:endParaRPr lang="en-GB"/>
          </a:p>
        </p:txBody>
      </p:sp>
    </p:spTree>
    <p:extLst>
      <p:ext uri="{BB962C8B-B14F-4D97-AF65-F5344CB8AC3E}">
        <p14:creationId xmlns:p14="http://schemas.microsoft.com/office/powerpoint/2010/main" val="457678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recruitment.toyotauk.com/"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hyperlink" Target="https://recruitment.toyotauk.com/" TargetMode="External"/><Relationship Id="rId1" Type="http://schemas.openxmlformats.org/officeDocument/2006/relationships/slideLayout" Target="../slideLayouts/slideLayout1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recruitment.toyotauk.com/"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mailto:recruitment@toyotauk.com" TargetMode="External"/><Relationship Id="rId2" Type="http://schemas.openxmlformats.org/officeDocument/2006/relationships/hyperlink" Target="https://recruitment.toyotauk.com/"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1350" y="529212"/>
            <a:ext cx="10829580" cy="923330"/>
          </a:xfrm>
          <a:prstGeom prst="rect">
            <a:avLst/>
          </a:prstGeom>
        </p:spPr>
        <p:txBody>
          <a:bodyPr wrap="square">
            <a:spAutoFit/>
          </a:bodyPr>
          <a:lstStyle/>
          <a:p>
            <a:pPr algn="ctr"/>
            <a:r>
              <a:rPr lang="en-GB" sz="5400" b="1" dirty="0" smtClean="0">
                <a:solidFill>
                  <a:schemeClr val="bg1"/>
                </a:solidFill>
                <a:effectLst>
                  <a:outerShdw blurRad="38100" dist="38100" dir="2700000" algn="tl">
                    <a:srgbClr val="000000">
                      <a:alpha val="43137"/>
                    </a:srgbClr>
                  </a:outerShdw>
                </a:effectLst>
                <a:latin typeface="Toyota Display" pitchFamily="2" charset="0"/>
                <a:cs typeface="Gotham Medium" pitchFamily="50" charset="0"/>
              </a:rPr>
              <a:t>Apprenticeship Opportunities</a:t>
            </a:r>
            <a:endParaRPr lang="en-GB" sz="5400" b="1" dirty="0">
              <a:solidFill>
                <a:schemeClr val="bg1"/>
              </a:solidFill>
              <a:effectLst>
                <a:outerShdw blurRad="38100" dist="38100" dir="2700000" algn="tl">
                  <a:srgbClr val="000000">
                    <a:alpha val="43137"/>
                  </a:srgbClr>
                </a:outerShdw>
              </a:effectLst>
              <a:latin typeface="Toyota Display" pitchFamily="2" charset="0"/>
              <a:cs typeface="Gotham Medium" pitchFamily="50" charset="0"/>
            </a:endParaRPr>
          </a:p>
        </p:txBody>
      </p:sp>
      <p:sp>
        <p:nvSpPr>
          <p:cNvPr id="6" name="Title"/>
          <p:cNvSpPr txBox="1">
            <a:spLocks noGrp="1"/>
          </p:cNvSpPr>
          <p:nvPr>
            <p:ph type="title"/>
          </p:nvPr>
        </p:nvSpPr>
        <p:spPr>
          <a:xfrm>
            <a:off x="1095703" y="1560530"/>
            <a:ext cx="9780874" cy="726672"/>
          </a:xfrm>
          <a:prstGeom prst="rect">
            <a:avLst/>
          </a:prstGeom>
        </p:spPr>
        <p:txBody>
          <a:bodyPr>
            <a:normAutofit/>
          </a:bodyPr>
          <a:lstStyle/>
          <a:p>
            <a:pPr algn="ctr"/>
            <a:r>
              <a:rPr lang="en-GB" sz="3200" dirty="0" smtClean="0">
                <a:solidFill>
                  <a:schemeClr val="bg1"/>
                </a:solidFill>
                <a:effectLst>
                  <a:outerShdw blurRad="38100" dist="38100" dir="2700000" algn="tl">
                    <a:srgbClr val="000000">
                      <a:alpha val="43137"/>
                    </a:srgbClr>
                  </a:outerShdw>
                </a:effectLst>
                <a:latin typeface="Toyota Text" pitchFamily="34" charset="0"/>
              </a:rPr>
              <a:t>with </a:t>
            </a:r>
            <a:r>
              <a:rPr lang="en-GB" sz="3200" dirty="0">
                <a:solidFill>
                  <a:schemeClr val="bg1"/>
                </a:solidFill>
                <a:effectLst>
                  <a:outerShdw blurRad="38100" dist="38100" dir="2700000" algn="tl">
                    <a:srgbClr val="000000">
                      <a:alpha val="43137"/>
                    </a:srgbClr>
                  </a:outerShdw>
                </a:effectLst>
                <a:latin typeface="Toyota Text" pitchFamily="34" charset="0"/>
              </a:rPr>
              <a:t>Toyota Motor Manufacturing (UK) </a:t>
            </a:r>
            <a:r>
              <a:rPr lang="en-GB" sz="3200" dirty="0" smtClean="0">
                <a:solidFill>
                  <a:schemeClr val="bg1"/>
                </a:solidFill>
                <a:effectLst>
                  <a:outerShdw blurRad="38100" dist="38100" dir="2700000" algn="tl">
                    <a:srgbClr val="000000">
                      <a:alpha val="43137"/>
                    </a:srgbClr>
                  </a:outerShdw>
                </a:effectLst>
                <a:latin typeface="Toyota Text" pitchFamily="34" charset="0"/>
              </a:rPr>
              <a:t>ltd.</a:t>
            </a:r>
            <a:endParaRPr sz="3200" dirty="0">
              <a:solidFill>
                <a:schemeClr val="bg1"/>
              </a:solidFill>
              <a:effectLst>
                <a:outerShdw blurRad="38100" dist="38100" dir="2700000" algn="tl">
                  <a:srgbClr val="000000">
                    <a:alpha val="43137"/>
                  </a:srgbClr>
                </a:outerShdw>
              </a:effectLst>
              <a:latin typeface="Toyota Text" pitchFamily="34" charset="0"/>
            </a:endParaRPr>
          </a:p>
        </p:txBody>
      </p:sp>
      <p:sp>
        <p:nvSpPr>
          <p:cNvPr id="10" name="TextBox 9"/>
          <p:cNvSpPr txBox="1"/>
          <p:nvPr/>
        </p:nvSpPr>
        <p:spPr>
          <a:xfrm>
            <a:off x="9709265" y="6581001"/>
            <a:ext cx="2784764" cy="276999"/>
          </a:xfrm>
          <a:prstGeom prst="rect">
            <a:avLst/>
          </a:prstGeom>
          <a:noFill/>
        </p:spPr>
        <p:txBody>
          <a:bodyPr wrap="square" rtlCol="0">
            <a:spAutoFit/>
          </a:bodyPr>
          <a:lstStyle/>
          <a:p>
            <a:r>
              <a:rPr lang="en-GB" sz="1200" b="1" dirty="0" smtClean="0">
                <a:latin typeface="Toyota Display" panose="02000503000000020003" pitchFamily="2" charset="0"/>
                <a:hlinkClick r:id="rId3"/>
              </a:rPr>
              <a:t>https://recruitment.toyotauk.com/</a:t>
            </a:r>
            <a:r>
              <a:rPr lang="en-GB" sz="1200" b="1" dirty="0" smtClean="0">
                <a:latin typeface="Toyota Display" panose="02000503000000020003" pitchFamily="2" charset="0"/>
              </a:rPr>
              <a:t> </a:t>
            </a:r>
            <a:endParaRPr lang="en-GB" sz="1200" b="1" dirty="0">
              <a:latin typeface="Toyota Display" panose="02000503000000020003" pitchFamily="2" charset="0"/>
            </a:endParaRP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053" t="1" b="-2"/>
          <a:stretch/>
        </p:blipFill>
        <p:spPr>
          <a:xfrm>
            <a:off x="0" y="2770909"/>
            <a:ext cx="4367825" cy="3319906"/>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15316" y="2770909"/>
            <a:ext cx="3076684" cy="3326385"/>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67825" y="2770909"/>
            <a:ext cx="4747491" cy="3319906"/>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41011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871" y="1745970"/>
            <a:ext cx="5610510" cy="664028"/>
          </a:xfrm>
        </p:spPr>
        <p:txBody>
          <a:bodyPr>
            <a:normAutofit/>
          </a:bodyPr>
          <a:lstStyle/>
          <a:p>
            <a:pPr algn="ctr"/>
            <a:r>
              <a:rPr lang="en-GB" sz="3200" dirty="0" smtClean="0"/>
              <a:t>Where are we located?</a:t>
            </a:r>
            <a:endParaRPr lang="en-GB" sz="3200" dirty="0"/>
          </a:p>
        </p:txBody>
      </p:sp>
      <p:pic>
        <p:nvPicPr>
          <p:cNvPr id="5" name="Picture 2"/>
          <p:cNvPicPr>
            <a:picLocks noChangeAspect="1" noChangeArrowheads="1"/>
          </p:cNvPicPr>
          <p:nvPr/>
        </p:nvPicPr>
        <p:blipFill>
          <a:blip r:embed="rId2" cstate="print">
            <a:alphaModFix amt="57000"/>
            <a:extLst>
              <a:ext uri="{28A0092B-C50C-407E-A947-70E740481C1C}">
                <a14:useLocalDpi xmlns:a14="http://schemas.microsoft.com/office/drawing/2010/main" val="0"/>
              </a:ext>
            </a:extLst>
          </a:blip>
          <a:stretch>
            <a:fillRect/>
          </a:stretch>
        </p:blipFill>
        <p:spPr bwMode="invGray">
          <a:xfrm rot="19265918">
            <a:off x="-124939" y="3015199"/>
            <a:ext cx="2676919" cy="2676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10"/>
          <p:cNvSpPr>
            <a:spLocks noChangeArrowheads="1"/>
          </p:cNvSpPr>
          <p:nvPr/>
        </p:nvSpPr>
        <p:spPr bwMode="auto">
          <a:xfrm>
            <a:off x="2770466" y="4449593"/>
            <a:ext cx="2415149" cy="433618"/>
          </a:xfrm>
          <a:prstGeom prst="roundRect">
            <a:avLst>
              <a:gd name="adj" fmla="val 1972"/>
            </a:avLst>
          </a:prstGeom>
          <a:noFill/>
          <a:ln w="12700">
            <a:noFill/>
            <a:round/>
            <a:headEnd/>
            <a:tailEnd/>
          </a:ln>
          <a:effectLst/>
          <a:extLst/>
        </p:spPr>
        <p:txBody>
          <a:bodyPr wrap="none" anchor="ctr"/>
          <a:lstStyle>
            <a:lvl1pPr>
              <a:lnSpc>
                <a:spcPct val="125000"/>
              </a:lnSpc>
              <a:spcAft>
                <a:spcPct val="50000"/>
              </a:spcAft>
              <a:buClr>
                <a:srgbClr val="000000"/>
              </a:buClr>
              <a:buChar char="•"/>
              <a:defRPr sz="1900">
                <a:solidFill>
                  <a:srgbClr val="000000"/>
                </a:solidFill>
                <a:latin typeface="Arial" panose="020B0604020202020204" pitchFamily="34" charset="0"/>
              </a:defRPr>
            </a:lvl1pPr>
            <a:lvl2pPr marL="742950" indent="-285750">
              <a:lnSpc>
                <a:spcPct val="125000"/>
              </a:lnSpc>
              <a:spcAft>
                <a:spcPct val="50000"/>
              </a:spcAft>
              <a:buClr>
                <a:srgbClr val="000000"/>
              </a:buClr>
              <a:buChar char="–"/>
              <a:defRPr>
                <a:solidFill>
                  <a:srgbClr val="000000"/>
                </a:solidFill>
                <a:latin typeface="Arial" panose="020B0604020202020204" pitchFamily="34" charset="0"/>
              </a:defRPr>
            </a:lvl2pPr>
            <a:lvl3pPr marL="1143000" indent="-228600">
              <a:lnSpc>
                <a:spcPct val="125000"/>
              </a:lnSpc>
              <a:spcAft>
                <a:spcPct val="50000"/>
              </a:spcAft>
              <a:buClr>
                <a:srgbClr val="000000"/>
              </a:buClr>
              <a:buChar char="›"/>
              <a:defRPr sz="1700">
                <a:solidFill>
                  <a:srgbClr val="000000"/>
                </a:solidFill>
                <a:latin typeface="Arial" panose="020B0604020202020204" pitchFamily="34" charset="0"/>
              </a:defRPr>
            </a:lvl3pPr>
            <a:lvl4pPr marL="1600200" indent="-228600">
              <a:lnSpc>
                <a:spcPct val="125000"/>
              </a:lnSpc>
              <a:spcAft>
                <a:spcPct val="50000"/>
              </a:spcAft>
              <a:buClr>
                <a:srgbClr val="000000"/>
              </a:buClr>
              <a:buFont typeface="Times" panose="02020603050405020304" pitchFamily="18" charset="0"/>
              <a:buChar char="•"/>
              <a:defRPr sz="1600">
                <a:solidFill>
                  <a:srgbClr val="000000"/>
                </a:solidFill>
                <a:latin typeface="Arial" panose="020B0604020202020204" pitchFamily="34" charset="0"/>
              </a:defRPr>
            </a:lvl4pPr>
            <a:lvl5pPr marL="2057400" indent="-228600">
              <a:lnSpc>
                <a:spcPct val="125000"/>
              </a:lnSpc>
              <a:spcAft>
                <a:spcPct val="50000"/>
              </a:spcAft>
              <a:buClr>
                <a:srgbClr val="000000"/>
              </a:buClr>
              <a:buChar char="-"/>
              <a:defRPr sz="1500">
                <a:solidFill>
                  <a:srgbClr val="000000"/>
                </a:solidFill>
                <a:latin typeface="Arial" panose="020B0604020202020204" pitchFamily="34" charset="0"/>
              </a:defRPr>
            </a:lvl5pPr>
            <a:lvl6pPr marL="2514600" indent="-228600" eaLnBrk="0" fontAlgn="base" hangingPunct="0">
              <a:lnSpc>
                <a:spcPct val="125000"/>
              </a:lnSpc>
              <a:spcBef>
                <a:spcPct val="0"/>
              </a:spcBef>
              <a:spcAft>
                <a:spcPct val="50000"/>
              </a:spcAft>
              <a:buClr>
                <a:srgbClr val="000000"/>
              </a:buClr>
              <a:buChar char="-"/>
              <a:defRPr sz="1500">
                <a:solidFill>
                  <a:srgbClr val="000000"/>
                </a:solidFill>
                <a:latin typeface="Arial" panose="020B0604020202020204" pitchFamily="34" charset="0"/>
              </a:defRPr>
            </a:lvl6pPr>
            <a:lvl7pPr marL="2971800" indent="-228600" eaLnBrk="0" fontAlgn="base" hangingPunct="0">
              <a:lnSpc>
                <a:spcPct val="125000"/>
              </a:lnSpc>
              <a:spcBef>
                <a:spcPct val="0"/>
              </a:spcBef>
              <a:spcAft>
                <a:spcPct val="50000"/>
              </a:spcAft>
              <a:buClr>
                <a:srgbClr val="000000"/>
              </a:buClr>
              <a:buChar char="-"/>
              <a:defRPr sz="1500">
                <a:solidFill>
                  <a:srgbClr val="000000"/>
                </a:solidFill>
                <a:latin typeface="Arial" panose="020B0604020202020204" pitchFamily="34" charset="0"/>
              </a:defRPr>
            </a:lvl7pPr>
            <a:lvl8pPr marL="3429000" indent="-228600" eaLnBrk="0" fontAlgn="base" hangingPunct="0">
              <a:lnSpc>
                <a:spcPct val="125000"/>
              </a:lnSpc>
              <a:spcBef>
                <a:spcPct val="0"/>
              </a:spcBef>
              <a:spcAft>
                <a:spcPct val="50000"/>
              </a:spcAft>
              <a:buClr>
                <a:srgbClr val="000000"/>
              </a:buClr>
              <a:buChar char="-"/>
              <a:defRPr sz="1500">
                <a:solidFill>
                  <a:srgbClr val="000000"/>
                </a:solidFill>
                <a:latin typeface="Arial" panose="020B0604020202020204" pitchFamily="34" charset="0"/>
              </a:defRPr>
            </a:lvl8pPr>
            <a:lvl9pPr marL="3886200" indent="-228600" eaLnBrk="0" fontAlgn="base" hangingPunct="0">
              <a:lnSpc>
                <a:spcPct val="125000"/>
              </a:lnSpc>
              <a:spcBef>
                <a:spcPct val="0"/>
              </a:spcBef>
              <a:spcAft>
                <a:spcPct val="50000"/>
              </a:spcAft>
              <a:buClr>
                <a:srgbClr val="000000"/>
              </a:buClr>
              <a:buChar char="-"/>
              <a:defRPr sz="1500">
                <a:solidFill>
                  <a:srgbClr val="000000"/>
                </a:solidFill>
                <a:latin typeface="Arial" panose="020B0604020202020204" pitchFamily="34" charset="0"/>
              </a:defRPr>
            </a:lvl9pPr>
          </a:lstStyle>
          <a:p>
            <a:pPr algn="ctr">
              <a:lnSpc>
                <a:spcPct val="100000"/>
              </a:lnSpc>
              <a:spcAft>
                <a:spcPct val="0"/>
              </a:spcAft>
              <a:buClrTx/>
              <a:buFontTx/>
              <a:buNone/>
            </a:pPr>
            <a:r>
              <a:rPr lang="en-GB" altLang="en-US" sz="1800" b="1" dirty="0">
                <a:solidFill>
                  <a:schemeClr val="bg1"/>
                </a:solidFill>
                <a:latin typeface="Toyota Text" charset="0"/>
                <a:ea typeface="Toyota Text" charset="0"/>
                <a:cs typeface="Toyota Text" charset="0"/>
              </a:rPr>
              <a:t>Burnaston, Derbyshire</a:t>
            </a:r>
          </a:p>
          <a:p>
            <a:pPr algn="ctr">
              <a:lnSpc>
                <a:spcPct val="100000"/>
              </a:lnSpc>
              <a:spcAft>
                <a:spcPct val="0"/>
              </a:spcAft>
              <a:buClrTx/>
              <a:buFontTx/>
              <a:buNone/>
            </a:pPr>
            <a:r>
              <a:rPr lang="en-GB" altLang="en-US" sz="1800" dirty="0">
                <a:solidFill>
                  <a:schemeClr val="bg1"/>
                </a:solidFill>
                <a:latin typeface="Toyota Text" charset="0"/>
                <a:ea typeface="Toyota Text" charset="0"/>
                <a:cs typeface="Toyota Text" charset="0"/>
              </a:rPr>
              <a:t>vehicle manufacturing</a:t>
            </a:r>
          </a:p>
        </p:txBody>
      </p:sp>
      <p:sp>
        <p:nvSpPr>
          <p:cNvPr id="7" name="AutoShape 11"/>
          <p:cNvSpPr>
            <a:spLocks noChangeArrowheads="1"/>
          </p:cNvSpPr>
          <p:nvPr/>
        </p:nvSpPr>
        <p:spPr bwMode="auto">
          <a:xfrm>
            <a:off x="2676355" y="4969257"/>
            <a:ext cx="2550696" cy="675255"/>
          </a:xfrm>
          <a:prstGeom prst="roundRect">
            <a:avLst>
              <a:gd name="adj" fmla="val 1972"/>
            </a:avLst>
          </a:prstGeom>
          <a:noFill/>
          <a:ln w="12700">
            <a:noFill/>
            <a:round/>
            <a:headEnd/>
            <a:tailEnd/>
          </a:ln>
          <a:effectLst/>
          <a:extLst/>
        </p:spPr>
        <p:txBody>
          <a:bodyPr wrap="none" anchor="ctr"/>
          <a:lstStyle>
            <a:lvl1pPr>
              <a:lnSpc>
                <a:spcPct val="125000"/>
              </a:lnSpc>
              <a:spcAft>
                <a:spcPct val="50000"/>
              </a:spcAft>
              <a:buClr>
                <a:srgbClr val="000000"/>
              </a:buClr>
              <a:buChar char="•"/>
              <a:defRPr sz="1900">
                <a:solidFill>
                  <a:srgbClr val="000000"/>
                </a:solidFill>
                <a:latin typeface="Arial" panose="020B0604020202020204" pitchFamily="34" charset="0"/>
              </a:defRPr>
            </a:lvl1pPr>
            <a:lvl2pPr marL="742950" indent="-285750">
              <a:lnSpc>
                <a:spcPct val="125000"/>
              </a:lnSpc>
              <a:spcAft>
                <a:spcPct val="50000"/>
              </a:spcAft>
              <a:buClr>
                <a:srgbClr val="000000"/>
              </a:buClr>
              <a:buChar char="–"/>
              <a:defRPr>
                <a:solidFill>
                  <a:srgbClr val="000000"/>
                </a:solidFill>
                <a:latin typeface="Arial" panose="020B0604020202020204" pitchFamily="34" charset="0"/>
              </a:defRPr>
            </a:lvl2pPr>
            <a:lvl3pPr marL="1143000" indent="-228600">
              <a:lnSpc>
                <a:spcPct val="125000"/>
              </a:lnSpc>
              <a:spcAft>
                <a:spcPct val="50000"/>
              </a:spcAft>
              <a:buClr>
                <a:srgbClr val="000000"/>
              </a:buClr>
              <a:buChar char="›"/>
              <a:defRPr sz="1700">
                <a:solidFill>
                  <a:srgbClr val="000000"/>
                </a:solidFill>
                <a:latin typeface="Arial" panose="020B0604020202020204" pitchFamily="34" charset="0"/>
              </a:defRPr>
            </a:lvl3pPr>
            <a:lvl4pPr marL="1600200" indent="-228600">
              <a:lnSpc>
                <a:spcPct val="125000"/>
              </a:lnSpc>
              <a:spcAft>
                <a:spcPct val="50000"/>
              </a:spcAft>
              <a:buClr>
                <a:srgbClr val="000000"/>
              </a:buClr>
              <a:buFont typeface="Times" panose="02020603050405020304" pitchFamily="18" charset="0"/>
              <a:buChar char="•"/>
              <a:defRPr sz="1600">
                <a:solidFill>
                  <a:srgbClr val="000000"/>
                </a:solidFill>
                <a:latin typeface="Arial" panose="020B0604020202020204" pitchFamily="34" charset="0"/>
              </a:defRPr>
            </a:lvl4pPr>
            <a:lvl5pPr marL="2057400" indent="-228600">
              <a:lnSpc>
                <a:spcPct val="125000"/>
              </a:lnSpc>
              <a:spcAft>
                <a:spcPct val="50000"/>
              </a:spcAft>
              <a:buClr>
                <a:srgbClr val="000000"/>
              </a:buClr>
              <a:buChar char="-"/>
              <a:defRPr sz="1500">
                <a:solidFill>
                  <a:srgbClr val="000000"/>
                </a:solidFill>
                <a:latin typeface="Arial" panose="020B0604020202020204" pitchFamily="34" charset="0"/>
              </a:defRPr>
            </a:lvl5pPr>
            <a:lvl6pPr marL="2514600" indent="-228600" eaLnBrk="0" fontAlgn="base" hangingPunct="0">
              <a:lnSpc>
                <a:spcPct val="125000"/>
              </a:lnSpc>
              <a:spcBef>
                <a:spcPct val="0"/>
              </a:spcBef>
              <a:spcAft>
                <a:spcPct val="50000"/>
              </a:spcAft>
              <a:buClr>
                <a:srgbClr val="000000"/>
              </a:buClr>
              <a:buChar char="-"/>
              <a:defRPr sz="1500">
                <a:solidFill>
                  <a:srgbClr val="000000"/>
                </a:solidFill>
                <a:latin typeface="Arial" panose="020B0604020202020204" pitchFamily="34" charset="0"/>
              </a:defRPr>
            </a:lvl6pPr>
            <a:lvl7pPr marL="2971800" indent="-228600" eaLnBrk="0" fontAlgn="base" hangingPunct="0">
              <a:lnSpc>
                <a:spcPct val="125000"/>
              </a:lnSpc>
              <a:spcBef>
                <a:spcPct val="0"/>
              </a:spcBef>
              <a:spcAft>
                <a:spcPct val="50000"/>
              </a:spcAft>
              <a:buClr>
                <a:srgbClr val="000000"/>
              </a:buClr>
              <a:buChar char="-"/>
              <a:defRPr sz="1500">
                <a:solidFill>
                  <a:srgbClr val="000000"/>
                </a:solidFill>
                <a:latin typeface="Arial" panose="020B0604020202020204" pitchFamily="34" charset="0"/>
              </a:defRPr>
            </a:lvl7pPr>
            <a:lvl8pPr marL="3429000" indent="-228600" eaLnBrk="0" fontAlgn="base" hangingPunct="0">
              <a:lnSpc>
                <a:spcPct val="125000"/>
              </a:lnSpc>
              <a:spcBef>
                <a:spcPct val="0"/>
              </a:spcBef>
              <a:spcAft>
                <a:spcPct val="50000"/>
              </a:spcAft>
              <a:buClr>
                <a:srgbClr val="000000"/>
              </a:buClr>
              <a:buChar char="-"/>
              <a:defRPr sz="1500">
                <a:solidFill>
                  <a:srgbClr val="000000"/>
                </a:solidFill>
                <a:latin typeface="Arial" panose="020B0604020202020204" pitchFamily="34" charset="0"/>
              </a:defRPr>
            </a:lvl8pPr>
            <a:lvl9pPr marL="3886200" indent="-228600" eaLnBrk="0" fontAlgn="base" hangingPunct="0">
              <a:lnSpc>
                <a:spcPct val="125000"/>
              </a:lnSpc>
              <a:spcBef>
                <a:spcPct val="0"/>
              </a:spcBef>
              <a:spcAft>
                <a:spcPct val="50000"/>
              </a:spcAft>
              <a:buClr>
                <a:srgbClr val="000000"/>
              </a:buClr>
              <a:buChar char="-"/>
              <a:defRPr sz="1500">
                <a:solidFill>
                  <a:srgbClr val="000000"/>
                </a:solidFill>
                <a:latin typeface="Arial" panose="020B0604020202020204" pitchFamily="34" charset="0"/>
              </a:defRPr>
            </a:lvl9pPr>
          </a:lstStyle>
          <a:p>
            <a:pPr algn="ctr">
              <a:lnSpc>
                <a:spcPct val="100000"/>
              </a:lnSpc>
              <a:spcAft>
                <a:spcPct val="0"/>
              </a:spcAft>
              <a:buClrTx/>
              <a:buFontTx/>
              <a:buNone/>
            </a:pPr>
            <a:r>
              <a:rPr lang="en-GB" altLang="en-US" sz="1200" dirty="0">
                <a:solidFill>
                  <a:schemeClr val="bg1"/>
                </a:solidFill>
                <a:latin typeface="Toyota Text" charset="0"/>
                <a:ea typeface="Toyota Text" charset="0"/>
                <a:cs typeface="Toyota Text" charset="0"/>
              </a:rPr>
              <a:t> Start of production Dec 1992 </a:t>
            </a:r>
          </a:p>
          <a:p>
            <a:pPr algn="ctr">
              <a:lnSpc>
                <a:spcPct val="100000"/>
              </a:lnSpc>
              <a:spcAft>
                <a:spcPct val="0"/>
              </a:spcAft>
              <a:buClrTx/>
              <a:buFontTx/>
              <a:buNone/>
            </a:pPr>
            <a:r>
              <a:rPr lang="en-GB" altLang="en-US" sz="1200" dirty="0">
                <a:solidFill>
                  <a:schemeClr val="bg1"/>
                </a:solidFill>
                <a:latin typeface="Toyota Text" charset="0"/>
                <a:ea typeface="Toyota Text" charset="0"/>
                <a:cs typeface="Toyota Text" charset="0"/>
              </a:rPr>
              <a:t> </a:t>
            </a:r>
            <a:r>
              <a:rPr lang="en-GB" altLang="en-US" sz="1200" dirty="0" smtClean="0">
                <a:solidFill>
                  <a:schemeClr val="bg1"/>
                </a:solidFill>
                <a:latin typeface="Toyota Text" charset="0"/>
                <a:ea typeface="Toyota Text" charset="0"/>
                <a:cs typeface="Toyota Text" charset="0"/>
              </a:rPr>
              <a:t>2,629 </a:t>
            </a:r>
            <a:r>
              <a:rPr lang="en-GB" altLang="en-US" sz="1200" dirty="0">
                <a:solidFill>
                  <a:schemeClr val="bg1"/>
                </a:solidFill>
                <a:latin typeface="Toyota Text" charset="0"/>
                <a:ea typeface="Toyota Text" charset="0"/>
                <a:cs typeface="Toyota Text" charset="0"/>
              </a:rPr>
              <a:t>employees (incl. </a:t>
            </a:r>
            <a:r>
              <a:rPr lang="en-GB" altLang="en-US" sz="1200" dirty="0" smtClean="0">
                <a:solidFill>
                  <a:schemeClr val="bg1"/>
                </a:solidFill>
                <a:latin typeface="Toyota Text" charset="0"/>
                <a:ea typeface="Toyota Text" charset="0"/>
                <a:cs typeface="Toyota Text" charset="0"/>
              </a:rPr>
              <a:t>383 </a:t>
            </a:r>
            <a:r>
              <a:rPr lang="en-GB" altLang="en-US" sz="1200" dirty="0">
                <a:solidFill>
                  <a:schemeClr val="bg1"/>
                </a:solidFill>
                <a:latin typeface="Toyota Text" charset="0"/>
                <a:ea typeface="Toyota Text" charset="0"/>
                <a:cs typeface="Toyota Text" charset="0"/>
              </a:rPr>
              <a:t>agency)</a:t>
            </a:r>
          </a:p>
          <a:p>
            <a:pPr algn="ctr">
              <a:lnSpc>
                <a:spcPct val="100000"/>
              </a:lnSpc>
              <a:spcAft>
                <a:spcPct val="0"/>
              </a:spcAft>
              <a:buClrTx/>
              <a:buFontTx/>
              <a:buNone/>
            </a:pPr>
            <a:r>
              <a:rPr lang="en-GB" altLang="en-US" sz="1200" dirty="0">
                <a:solidFill>
                  <a:schemeClr val="bg1"/>
                </a:solidFill>
                <a:latin typeface="Toyota Text" charset="0"/>
                <a:ea typeface="Toyota Text" charset="0"/>
                <a:cs typeface="Toyota Text" charset="0"/>
              </a:rPr>
              <a:t> </a:t>
            </a:r>
          </a:p>
        </p:txBody>
      </p:sp>
      <p:sp>
        <p:nvSpPr>
          <p:cNvPr id="8" name="Shape">
            <a:extLst>
              <a:ext uri="{FF2B5EF4-FFF2-40B4-BE49-F238E27FC236}">
                <a16:creationId xmlns:a16="http://schemas.microsoft.com/office/drawing/2014/main" id="{D7D08996-1913-5548-912C-C696AE1D3863}"/>
              </a:ext>
            </a:extLst>
          </p:cNvPr>
          <p:cNvSpPr/>
          <p:nvPr/>
        </p:nvSpPr>
        <p:spPr>
          <a:xfrm>
            <a:off x="1264368" y="4729539"/>
            <a:ext cx="231510" cy="306572"/>
          </a:xfrm>
          <a:custGeom>
            <a:avLst/>
            <a:gdLst/>
            <a:ahLst/>
            <a:cxnLst>
              <a:cxn ang="0">
                <a:pos x="wd2" y="hd2"/>
              </a:cxn>
              <a:cxn ang="5400000">
                <a:pos x="wd2" y="hd2"/>
              </a:cxn>
              <a:cxn ang="10800000">
                <a:pos x="wd2" y="hd2"/>
              </a:cxn>
              <a:cxn ang="16200000">
                <a:pos x="wd2" y="hd2"/>
              </a:cxn>
            </a:cxnLst>
            <a:rect l="0" t="0" r="r" b="b"/>
            <a:pathLst>
              <a:path w="21600" h="21600" extrusionOk="0">
                <a:moveTo>
                  <a:pt x="10800" y="10616"/>
                </a:moveTo>
                <a:cubicBezTo>
                  <a:pt x="8171" y="10616"/>
                  <a:pt x="6041" y="9162"/>
                  <a:pt x="6041" y="7369"/>
                </a:cubicBezTo>
                <a:cubicBezTo>
                  <a:pt x="6041" y="5576"/>
                  <a:pt x="8171" y="4122"/>
                  <a:pt x="10800" y="4122"/>
                </a:cubicBezTo>
                <a:cubicBezTo>
                  <a:pt x="13429" y="4122"/>
                  <a:pt x="15559" y="5576"/>
                  <a:pt x="15559" y="7369"/>
                </a:cubicBezTo>
                <a:cubicBezTo>
                  <a:pt x="15559" y="9162"/>
                  <a:pt x="13429" y="10616"/>
                  <a:pt x="10800" y="10616"/>
                </a:cubicBezTo>
                <a:close/>
                <a:moveTo>
                  <a:pt x="10800" y="0"/>
                </a:moveTo>
                <a:cubicBezTo>
                  <a:pt x="4836" y="0"/>
                  <a:pt x="0" y="3299"/>
                  <a:pt x="0" y="7369"/>
                </a:cubicBezTo>
                <a:cubicBezTo>
                  <a:pt x="0" y="11439"/>
                  <a:pt x="2090" y="15742"/>
                  <a:pt x="10800" y="21600"/>
                </a:cubicBezTo>
                <a:cubicBezTo>
                  <a:pt x="19510" y="15742"/>
                  <a:pt x="21600" y="11439"/>
                  <a:pt x="21600" y="7369"/>
                </a:cubicBezTo>
                <a:cubicBezTo>
                  <a:pt x="21600" y="3299"/>
                  <a:pt x="16764" y="0"/>
                  <a:pt x="10800" y="0"/>
                </a:cubicBezTo>
                <a:close/>
              </a:path>
            </a:pathLst>
          </a:custGeom>
          <a:solidFill>
            <a:schemeClr val="bg1"/>
          </a:solidFill>
          <a:ln w="12700" cap="flat">
            <a:noFill/>
            <a:miter lim="400000"/>
          </a:ln>
          <a:effectLst/>
        </p:spPr>
        <p:txBody>
          <a:bodyPr wrap="square" lIns="0" tIns="0" rIns="0" bIns="0" numCol="1" anchor="ctr">
            <a:noAutofit/>
          </a:bodyPr>
          <a:lstStyle/>
          <a:p>
            <a:endParaRPr sz="1800">
              <a:solidFill>
                <a:srgbClr val="FFFFFF"/>
              </a:solidFill>
              <a:cs typeface="Arial" pitchFamily="34" charset="0"/>
            </a:endParaRPr>
          </a:p>
        </p:txBody>
      </p:sp>
      <p:cxnSp>
        <p:nvCxnSpPr>
          <p:cNvPr id="9" name="Straight Connector 8"/>
          <p:cNvCxnSpPr/>
          <p:nvPr/>
        </p:nvCxnSpPr>
        <p:spPr>
          <a:xfrm flipH="1">
            <a:off x="1421355" y="3889305"/>
            <a:ext cx="1445868" cy="101844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Placeholder 21">
            <a:extLst>
              <a:ext uri="{FF2B5EF4-FFF2-40B4-BE49-F238E27FC236}">
                <a16:creationId xmlns:a16="http://schemas.microsoft.com/office/drawing/2014/main" id="{3470EB2C-3C4A-684E-8A9E-FDEDAEF457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0466" y="2561243"/>
            <a:ext cx="2498024" cy="1664308"/>
          </a:xfrm>
          <a:prstGeom prst="snip2DiagRect">
            <a:avLst/>
          </a:prstGeom>
          <a:ln>
            <a:noFill/>
          </a:ln>
        </p:spPr>
      </p:pic>
      <p:sp>
        <p:nvSpPr>
          <p:cNvPr id="11" name="Rectangle 10"/>
          <p:cNvSpPr/>
          <p:nvPr/>
        </p:nvSpPr>
        <p:spPr>
          <a:xfrm>
            <a:off x="375591" y="358988"/>
            <a:ext cx="10829580" cy="923330"/>
          </a:xfrm>
          <a:prstGeom prst="rect">
            <a:avLst/>
          </a:prstGeom>
        </p:spPr>
        <p:txBody>
          <a:bodyPr wrap="square">
            <a:spAutoFit/>
          </a:bodyPr>
          <a:lstStyle/>
          <a:p>
            <a:pPr algn="ctr"/>
            <a:r>
              <a:rPr lang="en-GB" sz="5400" b="1" dirty="0" smtClean="0">
                <a:solidFill>
                  <a:schemeClr val="bg1"/>
                </a:solidFill>
                <a:effectLst>
                  <a:outerShdw blurRad="38100" dist="38100" dir="2700000" algn="tl">
                    <a:srgbClr val="000000">
                      <a:alpha val="43137"/>
                    </a:srgbClr>
                  </a:outerShdw>
                </a:effectLst>
                <a:latin typeface="Toyota Display" pitchFamily="2" charset="0"/>
                <a:cs typeface="Gotham Medium" pitchFamily="50" charset="0"/>
              </a:rPr>
              <a:t>About us</a:t>
            </a:r>
            <a:endParaRPr lang="en-GB" sz="5400" b="1" dirty="0">
              <a:solidFill>
                <a:schemeClr val="bg1"/>
              </a:solidFill>
              <a:effectLst>
                <a:outerShdw blurRad="38100" dist="38100" dir="2700000" algn="tl">
                  <a:srgbClr val="000000">
                    <a:alpha val="43137"/>
                  </a:srgbClr>
                </a:outerShdw>
              </a:effectLst>
              <a:latin typeface="Toyota Display" pitchFamily="2" charset="0"/>
              <a:cs typeface="Gotham Medium" pitchFamily="50" charset="0"/>
            </a:endParaRPr>
          </a:p>
        </p:txBody>
      </p:sp>
      <p:pic>
        <p:nvPicPr>
          <p:cNvPr id="12" name="Picture Placeholder 8"/>
          <p:cNvPicPr>
            <a:picLocks noChangeAspect="1"/>
          </p:cNvPicPr>
          <p:nvPr/>
        </p:nvPicPr>
        <p:blipFill>
          <a:blip r:embed="rId4" cstate="print">
            <a:extLst>
              <a:ext uri="{28A0092B-C50C-407E-A947-70E740481C1C}">
                <a14:useLocalDpi xmlns:a14="http://schemas.microsoft.com/office/drawing/2010/main" val="0"/>
              </a:ext>
            </a:extLst>
          </a:blip>
          <a:srcRect t="21429" b="21429"/>
          <a:stretch>
            <a:fillRect/>
          </a:stretch>
        </p:blipFill>
        <p:spPr>
          <a:xfrm>
            <a:off x="7464829" y="4834125"/>
            <a:ext cx="3192088" cy="11194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TextBox 12"/>
          <p:cNvSpPr txBox="1"/>
          <p:nvPr/>
        </p:nvSpPr>
        <p:spPr>
          <a:xfrm>
            <a:off x="6267797" y="1745970"/>
            <a:ext cx="5710843" cy="584775"/>
          </a:xfrm>
          <a:prstGeom prst="rect">
            <a:avLst/>
          </a:prstGeom>
          <a:noFill/>
        </p:spPr>
        <p:txBody>
          <a:bodyPr wrap="square" rtlCol="0">
            <a:spAutoFit/>
          </a:bodyPr>
          <a:lstStyle/>
          <a:p>
            <a:r>
              <a:rPr lang="en-GB" sz="3200" dirty="0" smtClean="0">
                <a:solidFill>
                  <a:schemeClr val="bg1"/>
                </a:solidFill>
                <a:latin typeface="Toyota Display" panose="02000503000000020003" pitchFamily="2" charset="0"/>
              </a:rPr>
              <a:t>Burnaston plant: What we do</a:t>
            </a:r>
            <a:endParaRPr lang="en-GB" sz="3200" dirty="0">
              <a:solidFill>
                <a:schemeClr val="bg1"/>
              </a:solidFill>
              <a:latin typeface="Toyota Display" panose="02000503000000020003" pitchFamily="2" charset="0"/>
            </a:endParaRPr>
          </a:p>
        </p:txBody>
      </p:sp>
      <p:sp>
        <p:nvSpPr>
          <p:cNvPr id="14" name="Text Placeholder 8"/>
          <p:cNvSpPr>
            <a:spLocks noGrp="1"/>
          </p:cNvSpPr>
          <p:nvPr>
            <p:ph type="body" sz="quarter" idx="10"/>
          </p:nvPr>
        </p:nvSpPr>
        <p:spPr>
          <a:xfrm>
            <a:off x="6267797" y="2555805"/>
            <a:ext cx="5403272" cy="2667000"/>
          </a:xfrm>
        </p:spPr>
        <p:txBody>
          <a:bodyPr>
            <a:noAutofit/>
          </a:bodyPr>
          <a:lstStyle/>
          <a:p>
            <a:pPr>
              <a:lnSpc>
                <a:spcPct val="110000"/>
              </a:lnSpc>
              <a:spcAft>
                <a:spcPts val="600"/>
              </a:spcAft>
            </a:pPr>
            <a:r>
              <a:rPr lang="en-GB" sz="1400" dirty="0">
                <a:latin typeface="Toyota Text" charset="0"/>
                <a:ea typeface="Toyota Text" charset="0"/>
                <a:cs typeface="Toyota Text" charset="0"/>
              </a:rPr>
              <a:t>Sole European manufacturing plant for Corolla Hatchback </a:t>
            </a:r>
          </a:p>
          <a:p>
            <a:pPr>
              <a:lnSpc>
                <a:spcPct val="110000"/>
              </a:lnSpc>
              <a:spcAft>
                <a:spcPts val="600"/>
              </a:spcAft>
            </a:pPr>
            <a:r>
              <a:rPr lang="en-GB" sz="1400" dirty="0">
                <a:latin typeface="Toyota Text" charset="0"/>
                <a:ea typeface="Toyota Text" charset="0"/>
                <a:cs typeface="Toyota Text" charset="0"/>
              </a:rPr>
              <a:t>Sole Global manufacturer for Corolla Touring </a:t>
            </a:r>
            <a:r>
              <a:rPr lang="en-GB" sz="1400" dirty="0" smtClean="0">
                <a:latin typeface="Toyota Text" charset="0"/>
                <a:ea typeface="Toyota Text" charset="0"/>
                <a:cs typeface="Toyota Text" charset="0"/>
              </a:rPr>
              <a:t>Sports</a:t>
            </a:r>
          </a:p>
          <a:p>
            <a:pPr>
              <a:spcAft>
                <a:spcPts val="600"/>
              </a:spcAft>
            </a:pPr>
            <a:r>
              <a:rPr lang="en-GB" sz="1400" dirty="0">
                <a:latin typeface="Toyota Text" charset="0"/>
                <a:ea typeface="Toyota Text" charset="0"/>
                <a:cs typeface="Toyota Text" charset="0"/>
              </a:rPr>
              <a:t>Exporting to 34 </a:t>
            </a:r>
            <a:br>
              <a:rPr lang="en-GB" sz="1400" dirty="0">
                <a:latin typeface="Toyota Text" charset="0"/>
                <a:ea typeface="Toyota Text" charset="0"/>
                <a:cs typeface="Toyota Text" charset="0"/>
              </a:rPr>
            </a:br>
            <a:r>
              <a:rPr lang="en-GB" sz="1400" dirty="0">
                <a:latin typeface="Toyota Text" charset="0"/>
                <a:ea typeface="Toyota Text" charset="0"/>
                <a:cs typeface="Toyota Text" charset="0"/>
              </a:rPr>
              <a:t>countries worldwide</a:t>
            </a:r>
          </a:p>
          <a:p>
            <a:pPr>
              <a:spcAft>
                <a:spcPts val="600"/>
              </a:spcAft>
            </a:pPr>
            <a:r>
              <a:rPr lang="en-GB" sz="1400" dirty="0">
                <a:latin typeface="Toyota Text" charset="0"/>
                <a:ea typeface="Toyota Text" charset="0"/>
                <a:cs typeface="Toyota Text" charset="0"/>
              </a:rPr>
              <a:t> </a:t>
            </a:r>
            <a:r>
              <a:rPr lang="en-GB" sz="1400" dirty="0" smtClean="0">
                <a:latin typeface="Toyota Text" charset="0"/>
                <a:ea typeface="Toyota Text" charset="0"/>
                <a:cs typeface="Toyota Text" charset="0"/>
              </a:rPr>
              <a:t>We produce around 150,000 vehicles</a:t>
            </a:r>
            <a:br>
              <a:rPr lang="en-GB" sz="1400" dirty="0" smtClean="0">
                <a:latin typeface="Toyota Text" charset="0"/>
                <a:ea typeface="Toyota Text" charset="0"/>
                <a:cs typeface="Toyota Text" charset="0"/>
              </a:rPr>
            </a:br>
            <a:r>
              <a:rPr lang="en-GB" sz="1400" dirty="0" smtClean="0">
                <a:latin typeface="Toyota Text" charset="0"/>
                <a:ea typeface="Toyota Text" charset="0"/>
                <a:cs typeface="Toyota Text" charset="0"/>
              </a:rPr>
              <a:t>per year</a:t>
            </a:r>
            <a:endParaRPr lang="en-US" sz="1400" dirty="0">
              <a:latin typeface="Toyota Text" charset="0"/>
              <a:ea typeface="Toyota Text" charset="0"/>
              <a:cs typeface="Toyota Text" charset="0"/>
            </a:endParaRPr>
          </a:p>
          <a:p>
            <a:pPr>
              <a:lnSpc>
                <a:spcPct val="110000"/>
              </a:lnSpc>
              <a:spcAft>
                <a:spcPts val="600"/>
              </a:spcAft>
            </a:pPr>
            <a:endParaRPr lang="en-GB" sz="1400" dirty="0">
              <a:latin typeface="Toyota Text" charset="0"/>
              <a:ea typeface="Toyota Text" charset="0"/>
              <a:cs typeface="Toyota Text" charset="0"/>
            </a:endParaRPr>
          </a:p>
        </p:txBody>
      </p:sp>
      <p:pic>
        <p:nvPicPr>
          <p:cNvPr id="15" name="Picture 11" descr="G:\COMMUNICATIONS\PHOTOGRAPHY\PR images\2015\June\150615 Avensis Dynamic Press Info\IMAGES\ON_LOCATION_VERBIER\Avensis_TS\Avensis_TS_03.jpg"/>
          <p:cNvPicPr>
            <a:picLocks noChangeAspect="1" noChangeArrowheads="1"/>
          </p:cNvPicPr>
          <p:nvPr/>
        </p:nvPicPr>
        <p:blipFill>
          <a:blip r:embed="rId5" cstate="print"/>
          <a:srcRect l="2529" t="7868" b="9493"/>
          <a:stretch>
            <a:fillRect/>
          </a:stretch>
        </p:blipFill>
        <p:spPr bwMode="auto">
          <a:xfrm>
            <a:off x="9762474" y="3483110"/>
            <a:ext cx="2216166" cy="11747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8246157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016" y="99620"/>
            <a:ext cx="10608821" cy="1325033"/>
          </a:xfrm>
        </p:spPr>
        <p:txBody>
          <a:bodyPr>
            <a:normAutofit/>
          </a:bodyPr>
          <a:lstStyle/>
          <a:p>
            <a:r>
              <a:rPr lang="en-GB" sz="4000" b="1" dirty="0" smtClean="0">
                <a:effectLst>
                  <a:outerShdw blurRad="38100" dist="38100" dir="2700000" algn="tl">
                    <a:srgbClr val="000000">
                      <a:alpha val="43137"/>
                    </a:srgbClr>
                  </a:outerShdw>
                </a:effectLst>
              </a:rPr>
              <a:t>What apprenticeship schemes do we offer?</a:t>
            </a:r>
            <a:endParaRPr lang="en-GB" sz="4000" b="1" dirty="0">
              <a:effectLst>
                <a:outerShdw blurRad="38100" dist="38100" dir="2700000" algn="tl">
                  <a:srgbClr val="000000">
                    <a:alpha val="43137"/>
                  </a:srgbClr>
                </a:outerShdw>
              </a:effectLst>
            </a:endParaRPr>
          </a:p>
        </p:txBody>
      </p:sp>
      <p:sp>
        <p:nvSpPr>
          <p:cNvPr id="4" name="TextBox 3"/>
          <p:cNvSpPr txBox="1"/>
          <p:nvPr/>
        </p:nvSpPr>
        <p:spPr>
          <a:xfrm>
            <a:off x="6688704" y="1686947"/>
            <a:ext cx="5006107" cy="1107996"/>
          </a:xfrm>
          <a:prstGeom prst="rect">
            <a:avLst/>
          </a:prstGeom>
          <a:noFill/>
        </p:spPr>
        <p:txBody>
          <a:bodyPr wrap="square" rtlCol="0">
            <a:spAutoFit/>
          </a:bodyPr>
          <a:lstStyle/>
          <a:p>
            <a:r>
              <a:rPr lang="en-GB" sz="2800" dirty="0">
                <a:solidFill>
                  <a:schemeClr val="bg1"/>
                </a:solidFill>
                <a:effectLst>
                  <a:outerShdw blurRad="38100" dist="38100" dir="2700000" algn="tl">
                    <a:srgbClr val="000000">
                      <a:alpha val="43137"/>
                    </a:srgbClr>
                  </a:outerShdw>
                </a:effectLst>
                <a:latin typeface="Toyota Display" panose="02000503000000020003" pitchFamily="2" charset="0"/>
              </a:rPr>
              <a:t>Maintenance Apprenticeship </a:t>
            </a:r>
            <a:r>
              <a:rPr lang="en-GB" sz="2000" i="1" dirty="0">
                <a:solidFill>
                  <a:schemeClr val="bg1"/>
                </a:solidFill>
                <a:effectLst>
                  <a:outerShdw blurRad="38100" dist="38100" dir="2700000" algn="tl">
                    <a:srgbClr val="000000">
                      <a:alpha val="43137"/>
                    </a:srgbClr>
                  </a:outerShdw>
                </a:effectLst>
                <a:latin typeface="Toyota Display" panose="02000503000000020003" pitchFamily="2" charset="0"/>
              </a:rPr>
              <a:t>(44 months)</a:t>
            </a:r>
            <a:endParaRPr lang="en-GB" sz="2800" i="1" dirty="0">
              <a:solidFill>
                <a:schemeClr val="bg1"/>
              </a:solidFill>
              <a:effectLst>
                <a:outerShdw blurRad="38100" dist="38100" dir="2700000" algn="tl">
                  <a:srgbClr val="000000">
                    <a:alpha val="43137"/>
                  </a:srgbClr>
                </a:outerShdw>
              </a:effectLst>
              <a:latin typeface="Toyota Display" panose="02000503000000020003" pitchFamily="2" charset="0"/>
            </a:endParaRPr>
          </a:p>
          <a:p>
            <a:endParaRPr lang="en-GB" dirty="0">
              <a:solidFill>
                <a:schemeClr val="bg1"/>
              </a:solidFill>
              <a:latin typeface="Toyota Display" panose="02000503000000020003" pitchFamily="2" charset="0"/>
            </a:endParaRPr>
          </a:p>
        </p:txBody>
      </p:sp>
      <p:sp>
        <p:nvSpPr>
          <p:cNvPr id="7" name="TextBox 6"/>
          <p:cNvSpPr txBox="1"/>
          <p:nvPr/>
        </p:nvSpPr>
        <p:spPr>
          <a:xfrm>
            <a:off x="474815" y="1686947"/>
            <a:ext cx="5006107" cy="1107996"/>
          </a:xfrm>
          <a:prstGeom prst="rect">
            <a:avLst/>
          </a:prstGeom>
          <a:noFill/>
        </p:spPr>
        <p:txBody>
          <a:bodyPr wrap="square" rtlCol="0">
            <a:spAutoFit/>
          </a:bodyPr>
          <a:lstStyle/>
          <a:p>
            <a:r>
              <a:rPr lang="en-GB" sz="2800" dirty="0" smtClean="0">
                <a:solidFill>
                  <a:schemeClr val="bg1"/>
                </a:solidFill>
                <a:effectLst>
                  <a:outerShdw blurRad="38100" dist="38100" dir="2700000" algn="tl">
                    <a:srgbClr val="000000">
                      <a:alpha val="43137"/>
                    </a:srgbClr>
                  </a:outerShdw>
                </a:effectLst>
                <a:latin typeface="Toyota Display" panose="02000503000000020003" pitchFamily="2" charset="0"/>
              </a:rPr>
              <a:t>Production </a:t>
            </a:r>
            <a:r>
              <a:rPr lang="en-GB" sz="2800" dirty="0">
                <a:solidFill>
                  <a:schemeClr val="bg1"/>
                </a:solidFill>
                <a:effectLst>
                  <a:outerShdw blurRad="38100" dist="38100" dir="2700000" algn="tl">
                    <a:srgbClr val="000000">
                      <a:alpha val="43137"/>
                    </a:srgbClr>
                  </a:outerShdw>
                </a:effectLst>
                <a:latin typeface="Toyota Display" panose="02000503000000020003" pitchFamily="2" charset="0"/>
              </a:rPr>
              <a:t>Apprenticeship </a:t>
            </a:r>
            <a:r>
              <a:rPr lang="en-GB" sz="2000" i="1" dirty="0" smtClean="0">
                <a:solidFill>
                  <a:schemeClr val="bg1"/>
                </a:solidFill>
                <a:effectLst>
                  <a:outerShdw blurRad="38100" dist="38100" dir="2700000" algn="tl">
                    <a:srgbClr val="000000">
                      <a:alpha val="43137"/>
                    </a:srgbClr>
                  </a:outerShdw>
                </a:effectLst>
                <a:latin typeface="Toyota Display" panose="02000503000000020003" pitchFamily="2" charset="0"/>
              </a:rPr>
              <a:t>(12 </a:t>
            </a:r>
            <a:r>
              <a:rPr lang="en-GB" sz="2000" i="1" dirty="0">
                <a:solidFill>
                  <a:schemeClr val="bg1"/>
                </a:solidFill>
                <a:effectLst>
                  <a:outerShdw blurRad="38100" dist="38100" dir="2700000" algn="tl">
                    <a:srgbClr val="000000">
                      <a:alpha val="43137"/>
                    </a:srgbClr>
                  </a:outerShdw>
                </a:effectLst>
                <a:latin typeface="Toyota Display" panose="02000503000000020003" pitchFamily="2" charset="0"/>
              </a:rPr>
              <a:t>months)</a:t>
            </a:r>
            <a:endParaRPr lang="en-GB" sz="2800" i="1" dirty="0">
              <a:solidFill>
                <a:schemeClr val="bg1"/>
              </a:solidFill>
              <a:effectLst>
                <a:outerShdw blurRad="38100" dist="38100" dir="2700000" algn="tl">
                  <a:srgbClr val="000000">
                    <a:alpha val="43137"/>
                  </a:srgbClr>
                </a:outerShdw>
              </a:effectLst>
              <a:latin typeface="Toyota Display" panose="02000503000000020003" pitchFamily="2" charset="0"/>
            </a:endParaRPr>
          </a:p>
          <a:p>
            <a:endParaRPr lang="en-GB" dirty="0">
              <a:solidFill>
                <a:schemeClr val="bg1"/>
              </a:solidFill>
              <a:latin typeface="Toyota Display" panose="02000503000000020003" pitchFamily="2"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68337" y="3057237"/>
            <a:ext cx="3916767" cy="2565999"/>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164" y="3057237"/>
            <a:ext cx="3234882" cy="2556862"/>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432" y="3051250"/>
            <a:ext cx="3858672" cy="2562849"/>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085241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0956"/>
            <a:ext cx="12136582" cy="1325033"/>
          </a:xfrm>
        </p:spPr>
        <p:txBody>
          <a:bodyPr>
            <a:noAutofit/>
          </a:bodyPr>
          <a:lstStyle/>
          <a:p>
            <a:pPr algn="ctr"/>
            <a:r>
              <a:rPr lang="en-GB" sz="5400" b="1" dirty="0" smtClean="0">
                <a:effectLst>
                  <a:outerShdw blurRad="38100" dist="38100" dir="2700000" algn="tl">
                    <a:srgbClr val="000000">
                      <a:alpha val="43137"/>
                    </a:srgbClr>
                  </a:outerShdw>
                </a:effectLst>
              </a:rPr>
              <a:t>Production Apprenticeshi</a:t>
            </a:r>
            <a:r>
              <a:rPr lang="en-GB" sz="5400" b="1" dirty="0">
                <a:effectLst>
                  <a:outerShdw blurRad="38100" dist="38100" dir="2700000" algn="tl">
                    <a:srgbClr val="000000">
                      <a:alpha val="43137"/>
                    </a:srgbClr>
                  </a:outerShdw>
                </a:effectLst>
              </a:rPr>
              <a:t>p</a:t>
            </a:r>
          </a:p>
        </p:txBody>
      </p:sp>
      <p:sp>
        <p:nvSpPr>
          <p:cNvPr id="3" name="Text Placeholder 2"/>
          <p:cNvSpPr>
            <a:spLocks noGrp="1"/>
          </p:cNvSpPr>
          <p:nvPr>
            <p:ph type="body" sz="quarter" idx="10"/>
          </p:nvPr>
        </p:nvSpPr>
        <p:spPr>
          <a:xfrm>
            <a:off x="2544456" y="1244077"/>
            <a:ext cx="7047669" cy="2031709"/>
          </a:xfrm>
        </p:spPr>
        <p:txBody>
          <a:bodyPr>
            <a:noAutofit/>
          </a:bodyPr>
          <a:lstStyle/>
          <a:p>
            <a:pPr marL="0" indent="0" algn="ctr">
              <a:buNone/>
            </a:pPr>
            <a:r>
              <a:rPr lang="en-GB" sz="1600" b="1" u="sng" dirty="0" smtClean="0">
                <a:latin typeface="Toyota Display" panose="02000503000000020003" pitchFamily="2" charset="0"/>
              </a:rPr>
              <a:t>What </a:t>
            </a:r>
            <a:r>
              <a:rPr lang="en-GB" sz="1600" b="1" u="sng" dirty="0">
                <a:latin typeface="Toyota Display" panose="02000503000000020003" pitchFamily="2" charset="0"/>
              </a:rPr>
              <a:t>is it</a:t>
            </a:r>
            <a:r>
              <a:rPr lang="en-GB" sz="1600" b="1" u="sng" dirty="0" smtClean="0">
                <a:latin typeface="Toyota Display" panose="02000503000000020003" pitchFamily="2" charset="0"/>
              </a:rPr>
              <a:t>?</a:t>
            </a:r>
            <a:endParaRPr lang="en-GB" sz="300" dirty="0">
              <a:latin typeface="Toyota Display" panose="02000503000000020003" pitchFamily="2" charset="0"/>
            </a:endParaRPr>
          </a:p>
          <a:p>
            <a:r>
              <a:rPr lang="en-GB" sz="1200" dirty="0">
                <a:latin typeface="Toyota Display" panose="02000503000000020003" pitchFamily="2" charset="0"/>
              </a:rPr>
              <a:t>This is an exciting 12 month training period, where you will develop the practical skills and theory to become a member of our fantastic production team working on our fast paced Corolla line.</a:t>
            </a:r>
          </a:p>
          <a:p>
            <a:r>
              <a:rPr lang="en-GB" sz="1200" dirty="0">
                <a:latin typeface="Toyota Display" panose="02000503000000020003" pitchFamily="2" charset="0"/>
              </a:rPr>
              <a:t>You will learn how to carry out production processes safely, efficiently and to outstanding quality</a:t>
            </a:r>
          </a:p>
          <a:p>
            <a:pPr lvl="1" algn="ctr"/>
            <a:endParaRPr lang="en-GB" sz="1050" b="1" dirty="0">
              <a:effectLst>
                <a:outerShdw blurRad="38100" dist="38100" dir="2700000" algn="tl">
                  <a:srgbClr val="000000">
                    <a:alpha val="43137"/>
                  </a:srgbClr>
                </a:outerShdw>
              </a:effectLst>
            </a:endParaRPr>
          </a:p>
          <a:p>
            <a:pPr marL="457200" lvl="1" indent="0">
              <a:buNone/>
            </a:pPr>
            <a:endParaRPr lang="en-GB" sz="1050" dirty="0" smtClean="0"/>
          </a:p>
          <a:p>
            <a:pPr marL="0" indent="0">
              <a:buNone/>
            </a:pPr>
            <a:endParaRPr lang="en-GB" sz="1050" b="1" dirty="0" smtClean="0"/>
          </a:p>
          <a:p>
            <a:pPr marL="0" indent="0">
              <a:buNone/>
            </a:pPr>
            <a:endParaRPr lang="en-GB" sz="1050" b="1" dirty="0"/>
          </a:p>
          <a:p>
            <a:pPr marL="0" indent="0">
              <a:buNone/>
            </a:pPr>
            <a:endParaRPr lang="en-GB" sz="1000" b="1" dirty="0" smtClean="0"/>
          </a:p>
        </p:txBody>
      </p:sp>
      <p:sp>
        <p:nvSpPr>
          <p:cNvPr id="6" name="Rounded Rectangle 5"/>
          <p:cNvSpPr/>
          <p:nvPr/>
        </p:nvSpPr>
        <p:spPr>
          <a:xfrm>
            <a:off x="3953638" y="3494361"/>
            <a:ext cx="4225609" cy="2078215"/>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b="1" u="sng" dirty="0" smtClean="0">
              <a:latin typeface="Toyota Display" panose="02000503000000020003" pitchFamily="2" charset="0"/>
            </a:endParaRPr>
          </a:p>
          <a:p>
            <a:pPr algn="ctr"/>
            <a:r>
              <a:rPr lang="en-GB" sz="1600" b="1" u="sng" dirty="0" smtClean="0">
                <a:latin typeface="Toyota Display" panose="02000503000000020003" pitchFamily="2" charset="0"/>
              </a:rPr>
              <a:t>What will you do?</a:t>
            </a:r>
            <a:r>
              <a:rPr lang="en-GB" sz="1400" b="1" dirty="0" smtClean="0">
                <a:latin typeface="Toyota Display" panose="02000503000000020003" pitchFamily="2" charset="0"/>
              </a:rPr>
              <a:t/>
            </a:r>
            <a:br>
              <a:rPr lang="en-GB" sz="1400" b="1" dirty="0" smtClean="0">
                <a:latin typeface="Toyota Display" panose="02000503000000020003" pitchFamily="2" charset="0"/>
              </a:rPr>
            </a:br>
            <a:endParaRPr lang="en-GB" sz="1200" b="1" dirty="0" smtClean="0">
              <a:latin typeface="Toyota Display" panose="02000503000000020003" pitchFamily="2" charset="0"/>
            </a:endParaRPr>
          </a:p>
          <a:p>
            <a:pPr algn="ctr"/>
            <a:r>
              <a:rPr lang="en-GB" sz="1100" dirty="0" smtClean="0">
                <a:latin typeface="Toyota Display" panose="02000503000000020003" pitchFamily="2" charset="0"/>
              </a:rPr>
              <a:t>You will carry out three different production placements </a:t>
            </a:r>
          </a:p>
          <a:p>
            <a:pPr algn="ctr"/>
            <a:endParaRPr lang="en-GB" sz="1100" dirty="0">
              <a:latin typeface="Toyota Display" panose="02000503000000020003" pitchFamily="2" charset="0"/>
            </a:endParaRPr>
          </a:p>
          <a:p>
            <a:pPr algn="ctr"/>
            <a:r>
              <a:rPr lang="en-GB" sz="1100" dirty="0">
                <a:latin typeface="Toyota Display" panose="02000503000000020003" pitchFamily="2" charset="0"/>
              </a:rPr>
              <a:t>You will also undertake classroom and off the job hand skills training as well as time spent away from site on further development activities (transport provided)</a:t>
            </a:r>
            <a:br>
              <a:rPr lang="en-GB" sz="1100" dirty="0">
                <a:latin typeface="Toyota Display" panose="02000503000000020003" pitchFamily="2" charset="0"/>
              </a:rPr>
            </a:br>
            <a:endParaRPr lang="en-GB" sz="1100" dirty="0">
              <a:latin typeface="Toyota Display" panose="02000503000000020003" pitchFamily="2" charset="0"/>
            </a:endParaRPr>
          </a:p>
          <a:p>
            <a:pPr algn="ctr"/>
            <a:r>
              <a:rPr lang="en-GB" sz="1100" dirty="0">
                <a:latin typeface="Toyota Display" panose="02000503000000020003" pitchFamily="2" charset="0"/>
              </a:rPr>
              <a:t>You will learn about the Toyota Production system and our core philosophies of continuous improvement and respect</a:t>
            </a:r>
          </a:p>
          <a:p>
            <a:pPr algn="ctr"/>
            <a:endParaRPr lang="en-GB" dirty="0"/>
          </a:p>
        </p:txBody>
      </p:sp>
      <p:sp>
        <p:nvSpPr>
          <p:cNvPr id="9" name="Rounded Rectangle 8"/>
          <p:cNvSpPr/>
          <p:nvPr/>
        </p:nvSpPr>
        <p:spPr>
          <a:xfrm>
            <a:off x="481811" y="1624421"/>
            <a:ext cx="1691260" cy="110040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smtClean="0">
                <a:solidFill>
                  <a:schemeClr val="tx1"/>
                </a:solidFill>
                <a:latin typeface="Toyota Display" panose="02000503000000020003" pitchFamily="2" charset="0"/>
              </a:rPr>
              <a:t>Location – </a:t>
            </a:r>
            <a:r>
              <a:rPr lang="en-GB" sz="900" dirty="0" smtClean="0">
                <a:solidFill>
                  <a:schemeClr val="tx1"/>
                </a:solidFill>
                <a:latin typeface="Toyota Display" panose="02000503000000020003" pitchFamily="2" charset="0"/>
              </a:rPr>
              <a:t>Burnaston, Derby</a:t>
            </a:r>
          </a:p>
          <a:p>
            <a:pPr algn="ctr"/>
            <a:endParaRPr lang="en-GB" sz="900" dirty="0" smtClean="0">
              <a:solidFill>
                <a:schemeClr val="tx1"/>
              </a:solidFill>
              <a:latin typeface="Toyota Display" panose="02000503000000020003" pitchFamily="2" charset="0"/>
            </a:endParaRPr>
          </a:p>
          <a:p>
            <a:pPr algn="ctr"/>
            <a:r>
              <a:rPr lang="en-GB" sz="900" b="1" dirty="0" smtClean="0">
                <a:solidFill>
                  <a:schemeClr val="tx1"/>
                </a:solidFill>
                <a:latin typeface="Toyota Display" panose="02000503000000020003" pitchFamily="2" charset="0"/>
              </a:rPr>
              <a:t>Qualification – </a:t>
            </a:r>
            <a:r>
              <a:rPr lang="en-GB" sz="900" dirty="0" smtClean="0">
                <a:solidFill>
                  <a:schemeClr val="tx1"/>
                </a:solidFill>
                <a:latin typeface="Toyota Display" panose="02000503000000020003" pitchFamily="2" charset="0"/>
              </a:rPr>
              <a:t>Upon successful completion you will gain a </a:t>
            </a:r>
            <a:r>
              <a:rPr lang="en-GB" sz="900" b="1" dirty="0" smtClean="0">
                <a:solidFill>
                  <a:schemeClr val="tx1"/>
                </a:solidFill>
                <a:latin typeface="Toyota Display" panose="02000503000000020003" pitchFamily="2" charset="0"/>
              </a:rPr>
              <a:t>level 2 diploma in manufacturing!</a:t>
            </a:r>
            <a:endParaRPr lang="en-GB" sz="900" b="1" dirty="0">
              <a:solidFill>
                <a:schemeClr val="tx1"/>
              </a:solidFill>
              <a:latin typeface="Toyota Display" panose="02000503000000020003" pitchFamily="2" charset="0"/>
            </a:endParaRPr>
          </a:p>
        </p:txBody>
      </p:sp>
      <p:sp>
        <p:nvSpPr>
          <p:cNvPr id="11" name="Rounded Rectangle 10"/>
          <p:cNvSpPr/>
          <p:nvPr/>
        </p:nvSpPr>
        <p:spPr>
          <a:xfrm>
            <a:off x="9963508" y="1606020"/>
            <a:ext cx="1664667" cy="110040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b="1" dirty="0" smtClean="0">
              <a:solidFill>
                <a:schemeClr val="tx1"/>
              </a:solidFill>
              <a:latin typeface="Toyota Display" panose="02000503000000020003" pitchFamily="2" charset="0"/>
            </a:endParaRPr>
          </a:p>
          <a:p>
            <a:pPr algn="ctr"/>
            <a:r>
              <a:rPr lang="en-GB" sz="800" b="1" dirty="0" smtClean="0">
                <a:solidFill>
                  <a:schemeClr val="tx1"/>
                </a:solidFill>
                <a:latin typeface="Toyota Display" panose="02000503000000020003" pitchFamily="2" charset="0"/>
              </a:rPr>
              <a:t>Salary: £13,391 </a:t>
            </a:r>
            <a:r>
              <a:rPr lang="en-GB" sz="800" dirty="0" smtClean="0">
                <a:solidFill>
                  <a:schemeClr val="tx1"/>
                </a:solidFill>
                <a:latin typeface="Toyota Display" panose="02000503000000020003" pitchFamily="2" charset="0"/>
              </a:rPr>
              <a:t>(increasing to £22,687 upon completion of scheme)</a:t>
            </a:r>
          </a:p>
          <a:p>
            <a:pPr algn="ctr"/>
            <a:endParaRPr lang="en-GB" sz="800" dirty="0" smtClean="0">
              <a:solidFill>
                <a:schemeClr val="tx1"/>
              </a:solidFill>
              <a:latin typeface="Toyota Display" panose="02000503000000020003" pitchFamily="2" charset="0"/>
            </a:endParaRPr>
          </a:p>
          <a:p>
            <a:pPr algn="ctr"/>
            <a:r>
              <a:rPr lang="en-GB" sz="800" b="1" dirty="0" smtClean="0">
                <a:solidFill>
                  <a:schemeClr val="tx1"/>
                </a:solidFill>
                <a:latin typeface="Toyota Display" panose="02000503000000020003" pitchFamily="2" charset="0"/>
              </a:rPr>
              <a:t>Hours - </a:t>
            </a:r>
            <a:r>
              <a:rPr lang="en-GB" sz="800" dirty="0" smtClean="0">
                <a:solidFill>
                  <a:schemeClr val="tx1"/>
                </a:solidFill>
                <a:latin typeface="Toyota Display" panose="02000503000000020003" pitchFamily="2" charset="0"/>
              </a:rPr>
              <a:t>39 hours per week</a:t>
            </a:r>
          </a:p>
          <a:p>
            <a:pPr algn="ctr"/>
            <a:endParaRPr lang="en-GB" sz="800" dirty="0" smtClean="0">
              <a:solidFill>
                <a:schemeClr val="tx1"/>
              </a:solidFill>
              <a:latin typeface="Toyota Display" panose="02000503000000020003" pitchFamily="2" charset="0"/>
            </a:endParaRPr>
          </a:p>
          <a:p>
            <a:pPr algn="ctr"/>
            <a:r>
              <a:rPr lang="en-GB" sz="800" b="1" dirty="0" smtClean="0">
                <a:solidFill>
                  <a:schemeClr val="tx1"/>
                </a:solidFill>
                <a:latin typeface="Toyota Display" panose="02000503000000020003" pitchFamily="2" charset="0"/>
              </a:rPr>
              <a:t>Start Date </a:t>
            </a:r>
            <a:r>
              <a:rPr lang="en-GB" sz="800" dirty="0" smtClean="0">
                <a:solidFill>
                  <a:schemeClr val="tx1"/>
                </a:solidFill>
                <a:latin typeface="Toyota Display" panose="02000503000000020003" pitchFamily="2" charset="0"/>
              </a:rPr>
              <a:t>– September 2021</a:t>
            </a:r>
          </a:p>
          <a:p>
            <a:pPr algn="ctr"/>
            <a:endParaRPr lang="en-GB" sz="1050" dirty="0">
              <a:solidFill>
                <a:schemeClr val="tx1"/>
              </a:solidFill>
              <a:latin typeface="Toyota Display" panose="02000503000000020003" pitchFamily="2" charset="0"/>
            </a:endParaRPr>
          </a:p>
        </p:txBody>
      </p:sp>
      <p:sp>
        <p:nvSpPr>
          <p:cNvPr id="4" name="Rectangle 3"/>
          <p:cNvSpPr/>
          <p:nvPr/>
        </p:nvSpPr>
        <p:spPr>
          <a:xfrm>
            <a:off x="246992" y="6358377"/>
            <a:ext cx="10548850" cy="276999"/>
          </a:xfrm>
          <a:prstGeom prst="rect">
            <a:avLst/>
          </a:prstGeom>
        </p:spPr>
        <p:txBody>
          <a:bodyPr wrap="square">
            <a:spAutoFit/>
          </a:bodyPr>
          <a:lstStyle/>
          <a:p>
            <a:pPr lvl="1" algn="ctr"/>
            <a:r>
              <a:rPr lang="en-GB" sz="1200" b="1" dirty="0">
                <a:effectLst>
                  <a:outerShdw blurRad="38100" dist="38100" dir="2700000" algn="tl">
                    <a:srgbClr val="000000">
                      <a:alpha val="43137"/>
                    </a:srgbClr>
                  </a:outerShdw>
                </a:effectLst>
              </a:rPr>
              <a:t>Upon completion of the 12 months, you will be placed in one of 7 departments, and be a permeant team member here at TMUK!</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1135"/>
          <a:stretch/>
        </p:blipFill>
        <p:spPr>
          <a:xfrm>
            <a:off x="126086" y="3536452"/>
            <a:ext cx="3659921" cy="21287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7230"/>
          <a:stretch/>
        </p:blipFill>
        <p:spPr>
          <a:xfrm>
            <a:off x="8455439" y="3442591"/>
            <a:ext cx="3539014" cy="21299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684590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349863" y="1218134"/>
            <a:ext cx="4986205" cy="2368216"/>
          </a:xfrm>
        </p:spPr>
        <p:txBody>
          <a:bodyPr>
            <a:normAutofit/>
          </a:bodyPr>
          <a:lstStyle/>
          <a:p>
            <a:pPr marL="0" indent="0" algn="ctr">
              <a:buNone/>
            </a:pPr>
            <a:r>
              <a:rPr lang="en-GB" sz="1400" b="1" u="sng" dirty="0"/>
              <a:t>What is it?</a:t>
            </a:r>
            <a:endParaRPr lang="en-GB" sz="1400" b="1" dirty="0"/>
          </a:p>
          <a:p>
            <a:pPr algn="ctr"/>
            <a:r>
              <a:rPr lang="en-GB" sz="1100" dirty="0"/>
              <a:t>A maintenance member develops and maintains equipment so our manufacturing team can produce the Toyota Corolla to perfect standards every </a:t>
            </a:r>
            <a:r>
              <a:rPr lang="en-GB" sz="1100" dirty="0" smtClean="0"/>
              <a:t>time, on time.</a:t>
            </a:r>
          </a:p>
          <a:p>
            <a:pPr algn="ctr"/>
            <a:r>
              <a:rPr lang="en-GB" sz="1100" dirty="0" smtClean="0"/>
              <a:t>Training in our Burnaston academy, you will learn and develop the technical skills and theory required to become a competent member of our maintenance team.</a:t>
            </a:r>
          </a:p>
          <a:p>
            <a:pPr algn="ctr"/>
            <a:r>
              <a:rPr lang="en-GB" sz="1100" dirty="0" smtClean="0"/>
              <a:t>Some </a:t>
            </a:r>
            <a:r>
              <a:rPr lang="en-GB" sz="1100" dirty="0"/>
              <a:t>skills </a:t>
            </a:r>
            <a:r>
              <a:rPr lang="en-GB" sz="1100" dirty="0" smtClean="0"/>
              <a:t>you will learn </a:t>
            </a:r>
            <a:r>
              <a:rPr lang="en-GB" sz="1100" dirty="0"/>
              <a:t>include welding, machining, hand tool use, robotics and electronics!</a:t>
            </a:r>
          </a:p>
          <a:p>
            <a:pPr algn="ctr"/>
            <a:endParaRPr lang="en-GB" sz="1000" dirty="0">
              <a:effectLst>
                <a:outerShdw blurRad="38100" dist="38100" dir="2700000" algn="tl">
                  <a:srgbClr val="000000">
                    <a:alpha val="43137"/>
                  </a:srgbClr>
                </a:outerShdw>
              </a:effectLst>
            </a:endParaRPr>
          </a:p>
        </p:txBody>
      </p:sp>
      <p:sp>
        <p:nvSpPr>
          <p:cNvPr id="4" name="Title 1"/>
          <p:cNvSpPr>
            <a:spLocks noGrp="1"/>
          </p:cNvSpPr>
          <p:nvPr>
            <p:ph type="title"/>
          </p:nvPr>
        </p:nvSpPr>
        <p:spPr>
          <a:xfrm>
            <a:off x="0" y="-110405"/>
            <a:ext cx="12191999" cy="1455393"/>
          </a:xfrm>
        </p:spPr>
        <p:txBody>
          <a:bodyPr>
            <a:noAutofit/>
          </a:bodyPr>
          <a:lstStyle/>
          <a:p>
            <a:pPr algn="ctr"/>
            <a:r>
              <a:rPr lang="en-GB" sz="5400" b="1" dirty="0" smtClean="0">
                <a:effectLst>
                  <a:outerShdw blurRad="38100" dist="38100" dir="2700000" algn="tl">
                    <a:srgbClr val="000000">
                      <a:alpha val="43137"/>
                    </a:srgbClr>
                  </a:outerShdw>
                </a:effectLst>
              </a:rPr>
              <a:t> Maintenance Apprenticeship</a:t>
            </a:r>
            <a:endParaRPr lang="en-GB" sz="5400" b="1" dirty="0">
              <a:effectLst>
                <a:outerShdw blurRad="38100" dist="38100" dir="2700000" algn="tl">
                  <a:srgbClr val="000000">
                    <a:alpha val="43137"/>
                  </a:srgbClr>
                </a:outerShdw>
              </a:effectLst>
            </a:endParaRPr>
          </a:p>
        </p:txBody>
      </p:sp>
      <p:sp>
        <p:nvSpPr>
          <p:cNvPr id="6" name="Rounded Rectangle 5"/>
          <p:cNvSpPr/>
          <p:nvPr/>
        </p:nvSpPr>
        <p:spPr>
          <a:xfrm>
            <a:off x="474655" y="4199244"/>
            <a:ext cx="1819890" cy="144427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tx1"/>
                </a:solidFill>
                <a:latin typeface="Toyota Display" panose="02000503000000020003" pitchFamily="2" charset="0"/>
              </a:rPr>
              <a:t>Hours:  </a:t>
            </a:r>
            <a:r>
              <a:rPr lang="en-GB" sz="800" dirty="0" smtClean="0">
                <a:solidFill>
                  <a:schemeClr val="tx1"/>
                </a:solidFill>
                <a:latin typeface="Toyota Display" panose="02000503000000020003" pitchFamily="2" charset="0"/>
              </a:rPr>
              <a:t>39 hours per week</a:t>
            </a:r>
          </a:p>
          <a:p>
            <a:pPr algn="ctr"/>
            <a:endParaRPr lang="en-GB" sz="800" dirty="0" smtClean="0">
              <a:solidFill>
                <a:schemeClr val="tx1"/>
              </a:solidFill>
              <a:latin typeface="Toyota Display" panose="02000503000000020003" pitchFamily="2" charset="0"/>
            </a:endParaRPr>
          </a:p>
          <a:p>
            <a:pPr algn="ctr"/>
            <a:r>
              <a:rPr lang="en-GB" sz="800" b="1" dirty="0" smtClean="0">
                <a:solidFill>
                  <a:schemeClr val="tx1"/>
                </a:solidFill>
                <a:latin typeface="Toyota Display" panose="02000503000000020003" pitchFamily="2" charset="0"/>
              </a:rPr>
              <a:t>Location: </a:t>
            </a:r>
            <a:r>
              <a:rPr lang="en-GB" sz="800" dirty="0" smtClean="0">
                <a:solidFill>
                  <a:schemeClr val="tx1"/>
                </a:solidFill>
                <a:latin typeface="Toyota Display" panose="02000503000000020003" pitchFamily="2" charset="0"/>
              </a:rPr>
              <a:t>Burnaston, Derby and Deeside, North Wales</a:t>
            </a:r>
          </a:p>
          <a:p>
            <a:pPr algn="ctr"/>
            <a:endParaRPr lang="en-GB" sz="800" dirty="0" smtClean="0">
              <a:solidFill>
                <a:schemeClr val="tx1"/>
              </a:solidFill>
              <a:latin typeface="Toyota Display" panose="02000503000000020003" pitchFamily="2" charset="0"/>
            </a:endParaRPr>
          </a:p>
          <a:p>
            <a:pPr algn="ctr"/>
            <a:r>
              <a:rPr lang="en-GB" sz="800" b="1" dirty="0" smtClean="0">
                <a:solidFill>
                  <a:schemeClr val="tx1"/>
                </a:solidFill>
                <a:latin typeface="Toyota Display" panose="02000503000000020003" pitchFamily="2" charset="0"/>
              </a:rPr>
              <a:t>Qualifications required: </a:t>
            </a:r>
            <a:r>
              <a:rPr lang="en-GB" sz="800" dirty="0" smtClean="0">
                <a:solidFill>
                  <a:schemeClr val="tx1"/>
                </a:solidFill>
                <a:latin typeface="Toyota Display" panose="02000503000000020003" pitchFamily="2" charset="0"/>
              </a:rPr>
              <a:t>to apply you</a:t>
            </a:r>
            <a:r>
              <a:rPr lang="en-GB" sz="800" b="1" dirty="0" smtClean="0">
                <a:solidFill>
                  <a:schemeClr val="tx1"/>
                </a:solidFill>
                <a:latin typeface="Toyota Display" panose="02000503000000020003" pitchFamily="2" charset="0"/>
              </a:rPr>
              <a:t> </a:t>
            </a:r>
            <a:r>
              <a:rPr lang="en-GB" sz="800" b="1" dirty="0">
                <a:solidFill>
                  <a:schemeClr val="tx1"/>
                </a:solidFill>
                <a:latin typeface="Toyota Display" panose="02000503000000020003" pitchFamily="2" charset="0"/>
              </a:rPr>
              <a:t>must</a:t>
            </a:r>
            <a:r>
              <a:rPr lang="en-GB" sz="800" dirty="0">
                <a:solidFill>
                  <a:schemeClr val="tx1"/>
                </a:solidFill>
                <a:latin typeface="Toyota Display" panose="02000503000000020003" pitchFamily="2" charset="0"/>
              </a:rPr>
              <a:t> have or be expecting 4 GCSE at grade ‘4’ or above including Maths, English and Science (or equivalent).</a:t>
            </a:r>
            <a:endParaRPr lang="en-GB" sz="200" b="1" dirty="0">
              <a:solidFill>
                <a:schemeClr val="tx1"/>
              </a:solidFill>
              <a:latin typeface="Toyota Display" panose="02000503000000020003" pitchFamily="2" charset="0"/>
            </a:endParaRPr>
          </a:p>
        </p:txBody>
      </p:sp>
      <p:sp>
        <p:nvSpPr>
          <p:cNvPr id="7" name="Rounded Rectangle 6"/>
          <p:cNvSpPr/>
          <p:nvPr/>
        </p:nvSpPr>
        <p:spPr>
          <a:xfrm>
            <a:off x="9992824" y="4100787"/>
            <a:ext cx="1819890" cy="144427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smtClean="0">
                <a:solidFill>
                  <a:schemeClr val="tx1"/>
                </a:solidFill>
                <a:latin typeface="Toyota Display" panose="02000503000000020003" pitchFamily="2" charset="0"/>
              </a:rPr>
              <a:t>Salary: </a:t>
            </a:r>
            <a:r>
              <a:rPr lang="en-GB" sz="1050" b="1" dirty="0">
                <a:solidFill>
                  <a:schemeClr val="tx1"/>
                </a:solidFill>
                <a:latin typeface="Toyota Display" panose="02000503000000020003" pitchFamily="2" charset="0"/>
              </a:rPr>
              <a:t>£13,391 </a:t>
            </a:r>
            <a:r>
              <a:rPr lang="en-GB" sz="1050" dirty="0">
                <a:solidFill>
                  <a:schemeClr val="tx1"/>
                </a:solidFill>
                <a:latin typeface="Toyota Display" panose="02000503000000020003" pitchFamily="2" charset="0"/>
              </a:rPr>
              <a:t>rising with annual increments to </a:t>
            </a:r>
            <a:r>
              <a:rPr lang="en-GB" sz="1050" b="1" dirty="0">
                <a:solidFill>
                  <a:schemeClr val="tx1"/>
                </a:solidFill>
                <a:latin typeface="Toyota Display" panose="02000503000000020003" pitchFamily="2" charset="0"/>
              </a:rPr>
              <a:t>£33,476 </a:t>
            </a:r>
            <a:r>
              <a:rPr lang="en-GB" sz="1050" dirty="0">
                <a:solidFill>
                  <a:schemeClr val="tx1"/>
                </a:solidFill>
                <a:latin typeface="Toyota Display" panose="02000503000000020003" pitchFamily="2" charset="0"/>
              </a:rPr>
              <a:t>upon successful completion off 44 month </a:t>
            </a:r>
            <a:r>
              <a:rPr lang="en-GB" sz="1050" dirty="0" smtClean="0">
                <a:solidFill>
                  <a:schemeClr val="tx1"/>
                </a:solidFill>
                <a:latin typeface="Toyota Display" panose="02000503000000020003" pitchFamily="2" charset="0"/>
              </a:rPr>
              <a:t>scheme</a:t>
            </a:r>
          </a:p>
          <a:p>
            <a:pPr algn="ctr"/>
            <a:endParaRPr lang="en-GB" sz="1050" dirty="0">
              <a:solidFill>
                <a:schemeClr val="tx1"/>
              </a:solidFill>
              <a:latin typeface="Toyota Display" panose="02000503000000020003" pitchFamily="2" charset="0"/>
            </a:endParaRPr>
          </a:p>
          <a:p>
            <a:pPr algn="ctr"/>
            <a:r>
              <a:rPr lang="en-GB" sz="1050" b="1" dirty="0" smtClean="0">
                <a:solidFill>
                  <a:schemeClr val="tx1"/>
                </a:solidFill>
                <a:latin typeface="Toyota Display" panose="02000503000000020003" pitchFamily="2" charset="0"/>
              </a:rPr>
              <a:t>Start date – </a:t>
            </a:r>
            <a:r>
              <a:rPr lang="en-GB" sz="1050" dirty="0" smtClean="0">
                <a:solidFill>
                  <a:schemeClr val="tx1"/>
                </a:solidFill>
                <a:latin typeface="Toyota Display" panose="02000503000000020003" pitchFamily="2" charset="0"/>
              </a:rPr>
              <a:t>September 2021</a:t>
            </a:r>
            <a:endParaRPr lang="en-GB" sz="1000" dirty="0">
              <a:solidFill>
                <a:schemeClr val="tx1"/>
              </a:solidFill>
              <a:latin typeface="Toyota Display" panose="02000503000000020003" pitchFamily="2" charset="0"/>
            </a:endParaRPr>
          </a:p>
        </p:txBody>
      </p:sp>
      <p:sp>
        <p:nvSpPr>
          <p:cNvPr id="8" name="Rounded Rectangle 7"/>
          <p:cNvSpPr/>
          <p:nvPr/>
        </p:nvSpPr>
        <p:spPr>
          <a:xfrm>
            <a:off x="2791811" y="4199244"/>
            <a:ext cx="6608375" cy="1345817"/>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smtClean="0">
                <a:latin typeface="Toyota Display" panose="02000503000000020003" pitchFamily="2" charset="0"/>
              </a:rPr>
              <a:t>STAGE </a:t>
            </a:r>
            <a:r>
              <a:rPr lang="en-GB" sz="1100" b="1" dirty="0">
                <a:latin typeface="Toyota Display" panose="02000503000000020003" pitchFamily="2" charset="0"/>
              </a:rPr>
              <a:t>1- </a:t>
            </a:r>
            <a:r>
              <a:rPr lang="en-GB" sz="1100" dirty="0">
                <a:latin typeface="Toyota Display" panose="02000503000000020003" pitchFamily="2" charset="0"/>
              </a:rPr>
              <a:t>For the first 22 months, you will train mainly in our onsite academy, with some placements within Toyota maintenance and manufacturing departments.</a:t>
            </a:r>
            <a:br>
              <a:rPr lang="en-GB" sz="1100" dirty="0">
                <a:latin typeface="Toyota Display" panose="02000503000000020003" pitchFamily="2" charset="0"/>
              </a:rPr>
            </a:br>
            <a:endParaRPr lang="en-GB" sz="1100" dirty="0">
              <a:latin typeface="Toyota Display" panose="02000503000000020003" pitchFamily="2" charset="0"/>
            </a:endParaRPr>
          </a:p>
          <a:p>
            <a:pPr algn="ctr"/>
            <a:r>
              <a:rPr lang="en-GB" sz="1100" b="1" dirty="0">
                <a:latin typeface="Toyota Display" panose="02000503000000020003" pitchFamily="2" charset="0"/>
              </a:rPr>
              <a:t>STAGE 2- </a:t>
            </a:r>
            <a:r>
              <a:rPr lang="en-GB" sz="1100" dirty="0">
                <a:latin typeface="Toyota Display" panose="02000503000000020003" pitchFamily="2" charset="0"/>
              </a:rPr>
              <a:t>For the final 22 months, you will be mainly based in a production department at Toyota, learning how to practically apply and develop your new skills in a real work environment!</a:t>
            </a:r>
            <a:r>
              <a:rPr lang="en-GB" sz="1100" dirty="0"/>
              <a:t/>
            </a:r>
            <a:br>
              <a:rPr lang="en-GB" sz="1100" dirty="0"/>
            </a:br>
            <a:endParaRPr lang="en-GB" sz="1200" dirty="0">
              <a:latin typeface="Toyota Display" panose="02000503000000020003" pitchFamily="2" charset="0"/>
            </a:endParaRPr>
          </a:p>
        </p:txBody>
      </p:sp>
      <p:sp>
        <p:nvSpPr>
          <p:cNvPr id="11" name="Rounded Rectangle 10"/>
          <p:cNvSpPr/>
          <p:nvPr/>
        </p:nvSpPr>
        <p:spPr>
          <a:xfrm>
            <a:off x="3491572" y="5374180"/>
            <a:ext cx="5208851" cy="53867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smtClean="0">
              <a:solidFill>
                <a:schemeClr val="tx1"/>
              </a:solidFill>
              <a:latin typeface="Toyota Display" panose="02000503000000020003" pitchFamily="2" charset="0"/>
            </a:endParaRPr>
          </a:p>
          <a:p>
            <a:pPr algn="ctr"/>
            <a:endParaRPr lang="en-GB" sz="1100" b="1" dirty="0" smtClean="0">
              <a:solidFill>
                <a:schemeClr val="tx1"/>
              </a:solidFill>
              <a:latin typeface="Toyota Display" panose="02000503000000020003" pitchFamily="2" charset="0"/>
            </a:endParaRPr>
          </a:p>
          <a:p>
            <a:pPr algn="ctr"/>
            <a:r>
              <a:rPr lang="en-GB" sz="1100" b="1" dirty="0" smtClean="0">
                <a:solidFill>
                  <a:schemeClr val="tx1"/>
                </a:solidFill>
                <a:latin typeface="Toyota Display" panose="02000503000000020003" pitchFamily="2" charset="0"/>
              </a:rPr>
              <a:t>You will work towards recognised level 3 maintenance qualifications!</a:t>
            </a:r>
          </a:p>
          <a:p>
            <a:pPr algn="ctr"/>
            <a:endParaRPr lang="en-GB"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2830" r="651"/>
          <a:stretch/>
        </p:blipFill>
        <p:spPr>
          <a:xfrm>
            <a:off x="8495270" y="1240759"/>
            <a:ext cx="3463636" cy="22306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457" y="1333988"/>
            <a:ext cx="3149406" cy="22357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300529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91970" y="-104128"/>
            <a:ext cx="10515600" cy="1325033"/>
          </a:xfrm>
        </p:spPr>
        <p:txBody>
          <a:bodyPr/>
          <a:lstStyle/>
          <a:p>
            <a:pPr algn="ctr"/>
            <a:r>
              <a:rPr lang="en-GB" b="1" dirty="0" smtClean="0">
                <a:effectLst>
                  <a:outerShdw blurRad="38100" dist="38100" dir="2700000" algn="tl">
                    <a:srgbClr val="000000">
                      <a:alpha val="43137"/>
                    </a:srgbClr>
                  </a:outerShdw>
                </a:effectLst>
              </a:rPr>
              <a:t>Our current apprentices</a:t>
            </a:r>
            <a:endParaRPr lang="en-GB" b="1" dirty="0">
              <a:effectLst>
                <a:outerShdw blurRad="38100" dist="38100" dir="2700000" algn="tl">
                  <a:srgbClr val="000000">
                    <a:alpha val="43137"/>
                  </a:srgbClr>
                </a:outerShdw>
              </a:effectLst>
            </a:endParaRPr>
          </a:p>
        </p:txBody>
      </p:sp>
      <p:sp>
        <p:nvSpPr>
          <p:cNvPr id="6" name="TextBox 5"/>
          <p:cNvSpPr txBox="1"/>
          <p:nvPr/>
        </p:nvSpPr>
        <p:spPr>
          <a:xfrm>
            <a:off x="7257010" y="6581001"/>
            <a:ext cx="5237019" cy="276999"/>
          </a:xfrm>
          <a:prstGeom prst="rect">
            <a:avLst/>
          </a:prstGeom>
          <a:noFill/>
        </p:spPr>
        <p:txBody>
          <a:bodyPr wrap="square" rtlCol="0">
            <a:spAutoFit/>
          </a:bodyPr>
          <a:lstStyle/>
          <a:p>
            <a:r>
              <a:rPr lang="en-GB" sz="1200" b="1" dirty="0" smtClean="0">
                <a:latin typeface="Toyota Display" panose="02000503000000020003" pitchFamily="2" charset="0"/>
              </a:rPr>
              <a:t>To find out more or apply, visit </a:t>
            </a:r>
            <a:r>
              <a:rPr lang="en-GB" sz="1200" b="1" dirty="0" smtClean="0">
                <a:latin typeface="Toyota Display" panose="02000503000000020003" pitchFamily="2" charset="0"/>
                <a:hlinkClick r:id="rId2"/>
              </a:rPr>
              <a:t>https://recruitment.toyotauk.com/</a:t>
            </a:r>
            <a:r>
              <a:rPr lang="en-GB" sz="1200" b="1" dirty="0" smtClean="0">
                <a:latin typeface="Toyota Display" panose="02000503000000020003" pitchFamily="2" charset="0"/>
              </a:rPr>
              <a:t> </a:t>
            </a:r>
            <a:endParaRPr lang="en-GB" sz="1200" b="1" dirty="0">
              <a:latin typeface="Toyota Display" panose="02000503000000020003" pitchFamily="2" charset="0"/>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121" r="6455"/>
          <a:stretch/>
        </p:blipFill>
        <p:spPr>
          <a:xfrm>
            <a:off x="721050" y="3752416"/>
            <a:ext cx="1558178" cy="2114648"/>
          </a:xfrm>
          <a:prstGeom prst="roundRect">
            <a:avLst>
              <a:gd name="adj" fmla="val 16667"/>
            </a:avLst>
          </a:prstGeom>
          <a:ln>
            <a:noFill/>
          </a:ln>
          <a:effectLst>
            <a:innerShdw blurRad="63500" dist="50800" dir="13500000">
              <a:prstClr val="black">
                <a:alpha val="50000"/>
              </a:prstClr>
            </a:inn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3998" t="12942" r="20393"/>
          <a:stretch/>
        </p:blipFill>
        <p:spPr>
          <a:xfrm>
            <a:off x="10253088" y="809500"/>
            <a:ext cx="1549452" cy="2191125"/>
          </a:xfrm>
          <a:prstGeom prst="roundRect">
            <a:avLst>
              <a:gd name="adj" fmla="val 16667"/>
            </a:avLst>
          </a:prstGeom>
          <a:ln>
            <a:noFill/>
          </a:ln>
          <a:effectLst>
            <a:innerShdw blurRad="63500" dist="50800" dir="18900000">
              <a:prstClr val="black">
                <a:alpha val="50000"/>
              </a:prstClr>
            </a:inn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4174" t="665" r="9120" b="-1"/>
          <a:stretch/>
        </p:blipFill>
        <p:spPr>
          <a:xfrm>
            <a:off x="513490" y="853289"/>
            <a:ext cx="1533237" cy="2174813"/>
          </a:xfrm>
          <a:prstGeom prst="roundRect">
            <a:avLst>
              <a:gd name="adj" fmla="val 16667"/>
            </a:avLst>
          </a:prstGeom>
          <a:ln>
            <a:noFill/>
          </a:ln>
          <a:effectLst>
            <a:outerShdw blurRad="50800" dist="38100" dir="18900000" algn="b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l="51695" t="2211" r="16808" b="27467"/>
          <a:stretch/>
        </p:blipFill>
        <p:spPr>
          <a:xfrm>
            <a:off x="5369967" y="1219151"/>
            <a:ext cx="1559607" cy="2178777"/>
          </a:xfrm>
          <a:prstGeom prst="roundRect">
            <a:avLst>
              <a:gd name="adj" fmla="val 16667"/>
            </a:avLst>
          </a:prstGeom>
          <a:ln>
            <a:noFill/>
          </a:ln>
          <a:effectLst>
            <a:innerShdw blurRad="63500" dist="50800" dir="13500000">
              <a:prstClr val="black">
                <a:alpha val="50000"/>
              </a:prstClr>
            </a:inn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p:cNvPicPr>
            <a:picLocks noChangeAspect="1"/>
          </p:cNvPicPr>
          <p:nvPr/>
        </p:nvPicPr>
        <p:blipFill rotWithShape="1">
          <a:blip r:embed="rId7" cstate="print">
            <a:extLst>
              <a:ext uri="{28A0092B-C50C-407E-A947-70E740481C1C}">
                <a14:useLocalDpi xmlns:a14="http://schemas.microsoft.com/office/drawing/2010/main" val="0"/>
              </a:ext>
            </a:extLst>
          </a:blip>
          <a:srcRect l="26007" t="11890" r="39338" b="14558"/>
          <a:stretch/>
        </p:blipFill>
        <p:spPr>
          <a:xfrm>
            <a:off x="5353871" y="3798596"/>
            <a:ext cx="1546039" cy="21794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a:picLocks noChangeAspect="1"/>
          </p:cNvPicPr>
          <p:nvPr/>
        </p:nvPicPr>
        <p:blipFill rotWithShape="1">
          <a:blip r:embed="rId8" cstate="print">
            <a:extLst>
              <a:ext uri="{28A0092B-C50C-407E-A947-70E740481C1C}">
                <a14:useLocalDpi xmlns:a14="http://schemas.microsoft.com/office/drawing/2010/main" val="0"/>
              </a:ext>
            </a:extLst>
          </a:blip>
          <a:srcRect l="8530" t="10651" r="4008" b="5261"/>
          <a:stretch/>
        </p:blipFill>
        <p:spPr>
          <a:xfrm>
            <a:off x="9943142" y="3694153"/>
            <a:ext cx="1575561" cy="22162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Rounded Rectangle 13"/>
          <p:cNvSpPr/>
          <p:nvPr/>
        </p:nvSpPr>
        <p:spPr>
          <a:xfrm>
            <a:off x="2516383" y="1325033"/>
            <a:ext cx="2504932" cy="20122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ounded Rectangle 16"/>
          <p:cNvSpPr/>
          <p:nvPr/>
        </p:nvSpPr>
        <p:spPr>
          <a:xfrm>
            <a:off x="7628284" y="1455868"/>
            <a:ext cx="2247235" cy="188144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smtClean="0"/>
          </a:p>
          <a:p>
            <a:pPr algn="ctr"/>
            <a:endParaRPr lang="en-GB" dirty="0"/>
          </a:p>
        </p:txBody>
      </p:sp>
      <p:sp>
        <p:nvSpPr>
          <p:cNvPr id="18" name="Oval Callout 17"/>
          <p:cNvSpPr/>
          <p:nvPr/>
        </p:nvSpPr>
        <p:spPr>
          <a:xfrm>
            <a:off x="2346850" y="3870036"/>
            <a:ext cx="2529949" cy="1764764"/>
          </a:xfrm>
          <a:prstGeom prst="wedgeEllipseCallout">
            <a:avLst>
              <a:gd name="adj1" fmla="val -54146"/>
              <a:gd name="adj2" fmla="val 37328"/>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latin typeface="Arial" panose="020B0604020202020204" pitchFamily="34" charset="0"/>
              <a:cs typeface="Arial" panose="020B0604020202020204" pitchFamily="34" charset="0"/>
            </a:endParaRPr>
          </a:p>
          <a:p>
            <a:pPr algn="ctr"/>
            <a:r>
              <a:rPr lang="en-GB" sz="1000" dirty="0">
                <a:latin typeface="Arial" panose="020B0604020202020204" pitchFamily="34" charset="0"/>
                <a:cs typeface="Arial" panose="020B0604020202020204" pitchFamily="34" charset="0"/>
              </a:rPr>
              <a:t>By the end of my first day here, everybody knew each other and we’ve all bonded really well! I am excited at the prospects of progression that the production apprenticeship will open doors to in my future.</a:t>
            </a:r>
          </a:p>
          <a:p>
            <a:pPr algn="ctr"/>
            <a:endParaRPr lang="en-GB" sz="1000" dirty="0"/>
          </a:p>
        </p:txBody>
      </p:sp>
      <p:sp>
        <p:nvSpPr>
          <p:cNvPr id="19" name="Oval Callout 18"/>
          <p:cNvSpPr/>
          <p:nvPr/>
        </p:nvSpPr>
        <p:spPr>
          <a:xfrm>
            <a:off x="2298816" y="1098120"/>
            <a:ext cx="2464801" cy="1820571"/>
          </a:xfrm>
          <a:prstGeom prst="wedgeEllipseCallout">
            <a:avLst>
              <a:gd name="adj1" fmla="val -62565"/>
              <a:gd name="adj2" fmla="val -31104"/>
            </a:avLst>
          </a:prstGeom>
          <a:noFill/>
          <a:ln w="19050">
            <a:solidFill>
              <a:schemeClr val="bg1"/>
            </a:solid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smtClean="0">
              <a:latin typeface="Arial" panose="020B0604020202020204" pitchFamily="34" charset="0"/>
              <a:cs typeface="Arial" panose="020B0604020202020204" pitchFamily="34" charset="0"/>
            </a:endParaRPr>
          </a:p>
          <a:p>
            <a:pPr algn="ctr"/>
            <a:endParaRPr lang="en-GB" sz="900" dirty="0">
              <a:latin typeface="Arial" panose="020B0604020202020204" pitchFamily="34" charset="0"/>
              <a:cs typeface="Arial" panose="020B0604020202020204" pitchFamily="34" charset="0"/>
            </a:endParaRPr>
          </a:p>
          <a:p>
            <a:pPr algn="ctr"/>
            <a:r>
              <a:rPr lang="en-GB" sz="900" dirty="0" smtClean="0">
                <a:latin typeface="Arial" panose="020B0604020202020204" pitchFamily="34" charset="0"/>
                <a:cs typeface="Arial" panose="020B0604020202020204" pitchFamily="34" charset="0"/>
              </a:rPr>
              <a:t>I </a:t>
            </a:r>
            <a:r>
              <a:rPr lang="en-GB" sz="900" dirty="0">
                <a:latin typeface="Arial" panose="020B0604020202020204" pitchFamily="34" charset="0"/>
                <a:cs typeface="Arial" panose="020B0604020202020204" pitchFamily="34" charset="0"/>
              </a:rPr>
              <a:t>liked the recruitment process, I felt very comfortable within the company. I would encourage other females to apply - I felt welcomed from the start. I enjoy that there is a real mix of industry, college and practical work incorporated throughout the course.</a:t>
            </a:r>
          </a:p>
          <a:p>
            <a:pPr algn="ctr"/>
            <a:endParaRPr lang="en-GB" sz="900" dirty="0">
              <a:latin typeface="Arial" panose="020B0604020202020204" pitchFamily="34" charset="0"/>
              <a:cs typeface="Arial" panose="020B0604020202020204" pitchFamily="34" charset="0"/>
            </a:endParaRPr>
          </a:p>
        </p:txBody>
      </p:sp>
      <p:sp>
        <p:nvSpPr>
          <p:cNvPr id="20" name="Oval Callout 19"/>
          <p:cNvSpPr/>
          <p:nvPr/>
        </p:nvSpPr>
        <p:spPr>
          <a:xfrm>
            <a:off x="7536198" y="3876756"/>
            <a:ext cx="2339321" cy="1669643"/>
          </a:xfrm>
          <a:prstGeom prst="wedgeEllipseCallout">
            <a:avLst>
              <a:gd name="adj1" fmla="val 56825"/>
              <a:gd name="adj2" fmla="val 3619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smtClean="0">
              <a:latin typeface="Arial" panose="020B0604020202020204" pitchFamily="34" charset="0"/>
              <a:cs typeface="Arial" panose="020B0604020202020204" pitchFamily="34" charset="0"/>
            </a:endParaRPr>
          </a:p>
          <a:p>
            <a:pPr algn="ctr"/>
            <a:r>
              <a:rPr lang="en-GB" sz="1200" dirty="0" smtClean="0">
                <a:latin typeface="Arial" panose="020B0604020202020204" pitchFamily="34" charset="0"/>
                <a:cs typeface="Arial" panose="020B0604020202020204" pitchFamily="34" charset="0"/>
              </a:rPr>
              <a:t>Everybody </a:t>
            </a:r>
            <a:r>
              <a:rPr lang="en-GB" sz="1200" dirty="0">
                <a:latin typeface="Arial" panose="020B0604020202020204" pitchFamily="34" charset="0"/>
                <a:cs typeface="Arial" panose="020B0604020202020204" pitchFamily="34" charset="0"/>
              </a:rPr>
              <a:t>is treated equally </a:t>
            </a:r>
            <a:r>
              <a:rPr lang="en-GB" sz="1200" dirty="0" smtClean="0">
                <a:latin typeface="Arial" panose="020B0604020202020204" pitchFamily="34" charset="0"/>
                <a:cs typeface="Arial" panose="020B0604020202020204" pitchFamily="34" charset="0"/>
              </a:rPr>
              <a:t>at Toyota, </a:t>
            </a:r>
            <a:r>
              <a:rPr lang="en-GB" sz="1200" dirty="0">
                <a:latin typeface="Arial" panose="020B0604020202020204" pitchFamily="34" charset="0"/>
                <a:cs typeface="Arial" panose="020B0604020202020204" pitchFamily="34" charset="0"/>
              </a:rPr>
              <a:t>you feel as if you are part of the Toyota family from the beginning!</a:t>
            </a:r>
          </a:p>
          <a:p>
            <a:pPr algn="ctr"/>
            <a:endParaRPr lang="en-GB" dirty="0"/>
          </a:p>
        </p:txBody>
      </p:sp>
      <p:sp>
        <p:nvSpPr>
          <p:cNvPr id="21" name="Oval Callout 20"/>
          <p:cNvSpPr/>
          <p:nvPr/>
        </p:nvSpPr>
        <p:spPr>
          <a:xfrm>
            <a:off x="7536198" y="1274568"/>
            <a:ext cx="2512531" cy="1726057"/>
          </a:xfrm>
          <a:prstGeom prst="wedgeEllipseCallout">
            <a:avLst>
              <a:gd name="adj1" fmla="val 62415"/>
              <a:gd name="adj2" fmla="val 23867"/>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smtClean="0">
              <a:latin typeface="Arial" panose="020B0604020202020204" pitchFamily="34" charset="0"/>
              <a:cs typeface="Arial" panose="020B0604020202020204" pitchFamily="34" charset="0"/>
            </a:endParaRPr>
          </a:p>
          <a:p>
            <a:pPr algn="ctr"/>
            <a:r>
              <a:rPr lang="en-GB" sz="1100" dirty="0" smtClean="0">
                <a:latin typeface="Arial" panose="020B0604020202020204" pitchFamily="34" charset="0"/>
                <a:cs typeface="Arial" panose="020B0604020202020204" pitchFamily="34" charset="0"/>
              </a:rPr>
              <a:t>You </a:t>
            </a:r>
            <a:r>
              <a:rPr lang="en-GB" sz="1100" dirty="0">
                <a:latin typeface="Arial" panose="020B0604020202020204" pitchFamily="34" charset="0"/>
                <a:cs typeface="Arial" panose="020B0604020202020204" pitchFamily="34" charset="0"/>
              </a:rPr>
              <a:t>are developing in a friendly environment, where everybody respects one another. In the short time I have been here, I already feel as if I am part of the team.</a:t>
            </a:r>
          </a:p>
          <a:p>
            <a:pPr algn="ctr"/>
            <a:endParaRPr lang="en-GB" sz="1000" dirty="0">
              <a:latin typeface="Arial" panose="020B0604020202020204" pitchFamily="34" charset="0"/>
              <a:cs typeface="Arial" panose="020B0604020202020204" pitchFamily="34" charset="0"/>
            </a:endParaRPr>
          </a:p>
        </p:txBody>
      </p:sp>
      <p:sp>
        <p:nvSpPr>
          <p:cNvPr id="22" name="TextBox 21"/>
          <p:cNvSpPr txBox="1"/>
          <p:nvPr/>
        </p:nvSpPr>
        <p:spPr>
          <a:xfrm>
            <a:off x="2005998" y="2722746"/>
            <a:ext cx="951346" cy="369332"/>
          </a:xfrm>
          <a:prstGeom prst="rect">
            <a:avLst/>
          </a:prstGeom>
          <a:noFill/>
        </p:spPr>
        <p:txBody>
          <a:bodyPr wrap="square" rtlCol="0">
            <a:spAutoFit/>
          </a:bodyPr>
          <a:lstStyle/>
          <a:p>
            <a:r>
              <a:rPr lang="en-GB" dirty="0" smtClean="0">
                <a:solidFill>
                  <a:schemeClr val="bg1"/>
                </a:solidFill>
                <a:latin typeface="Toyota Display" panose="02000503000000020003" pitchFamily="2" charset="0"/>
                <a:cs typeface="Arial" panose="020B0604020202020204" pitchFamily="34" charset="0"/>
              </a:rPr>
              <a:t>Megan</a:t>
            </a:r>
            <a:endParaRPr lang="en-GB" dirty="0">
              <a:solidFill>
                <a:schemeClr val="bg1"/>
              </a:solidFill>
              <a:latin typeface="Toyota Display" panose="02000503000000020003" pitchFamily="2" charset="0"/>
              <a:cs typeface="Arial" panose="020B0604020202020204" pitchFamily="34" charset="0"/>
            </a:endParaRPr>
          </a:p>
        </p:txBody>
      </p:sp>
      <p:sp>
        <p:nvSpPr>
          <p:cNvPr id="23" name="TextBox 22"/>
          <p:cNvSpPr txBox="1"/>
          <p:nvPr/>
        </p:nvSpPr>
        <p:spPr>
          <a:xfrm>
            <a:off x="8991796" y="5532144"/>
            <a:ext cx="951346" cy="369332"/>
          </a:xfrm>
          <a:prstGeom prst="rect">
            <a:avLst/>
          </a:prstGeom>
          <a:noFill/>
        </p:spPr>
        <p:txBody>
          <a:bodyPr wrap="square" rtlCol="0">
            <a:spAutoFit/>
          </a:bodyPr>
          <a:lstStyle/>
          <a:p>
            <a:r>
              <a:rPr lang="en-GB" dirty="0" smtClean="0">
                <a:solidFill>
                  <a:schemeClr val="bg1"/>
                </a:solidFill>
                <a:latin typeface="Toyota Display" panose="02000503000000020003" pitchFamily="2" charset="0"/>
                <a:cs typeface="Arial" panose="020B0604020202020204" pitchFamily="34" charset="0"/>
              </a:rPr>
              <a:t>Jolyon</a:t>
            </a:r>
            <a:endParaRPr lang="en-GB" dirty="0">
              <a:solidFill>
                <a:schemeClr val="bg1"/>
              </a:solidFill>
              <a:latin typeface="Toyota Display" panose="02000503000000020003" pitchFamily="2" charset="0"/>
              <a:cs typeface="Arial" panose="020B0604020202020204" pitchFamily="34" charset="0"/>
            </a:endParaRPr>
          </a:p>
        </p:txBody>
      </p:sp>
      <p:sp>
        <p:nvSpPr>
          <p:cNvPr id="24" name="TextBox 23"/>
          <p:cNvSpPr txBox="1"/>
          <p:nvPr/>
        </p:nvSpPr>
        <p:spPr>
          <a:xfrm>
            <a:off x="9496320" y="1033142"/>
            <a:ext cx="951346" cy="369332"/>
          </a:xfrm>
          <a:prstGeom prst="rect">
            <a:avLst/>
          </a:prstGeom>
          <a:noFill/>
        </p:spPr>
        <p:txBody>
          <a:bodyPr wrap="square" rtlCol="0">
            <a:spAutoFit/>
          </a:bodyPr>
          <a:lstStyle/>
          <a:p>
            <a:r>
              <a:rPr lang="en-GB" dirty="0" smtClean="0">
                <a:solidFill>
                  <a:schemeClr val="bg1"/>
                </a:solidFill>
                <a:latin typeface="Toyota Display" panose="02000503000000020003" pitchFamily="2" charset="0"/>
                <a:cs typeface="Arial" panose="020B0604020202020204" pitchFamily="34" charset="0"/>
              </a:rPr>
              <a:t>Kais</a:t>
            </a:r>
            <a:endParaRPr lang="en-GB" dirty="0">
              <a:solidFill>
                <a:schemeClr val="bg1"/>
              </a:solidFill>
              <a:latin typeface="Toyota Display" panose="02000503000000020003" pitchFamily="2" charset="0"/>
              <a:cs typeface="Arial" panose="020B0604020202020204" pitchFamily="34" charset="0"/>
            </a:endParaRPr>
          </a:p>
        </p:txBody>
      </p:sp>
      <p:sp>
        <p:nvSpPr>
          <p:cNvPr id="25" name="TextBox 24"/>
          <p:cNvSpPr txBox="1"/>
          <p:nvPr/>
        </p:nvSpPr>
        <p:spPr>
          <a:xfrm>
            <a:off x="4737435" y="3038869"/>
            <a:ext cx="567759" cy="376374"/>
          </a:xfrm>
          <a:prstGeom prst="rect">
            <a:avLst/>
          </a:prstGeom>
          <a:noFill/>
        </p:spPr>
        <p:txBody>
          <a:bodyPr wrap="square" rtlCol="0">
            <a:spAutoFit/>
          </a:bodyPr>
          <a:lstStyle/>
          <a:p>
            <a:r>
              <a:rPr lang="en-GB" dirty="0" smtClean="0">
                <a:solidFill>
                  <a:schemeClr val="bg1"/>
                </a:solidFill>
                <a:latin typeface="Toyota Display" panose="02000503000000020003" pitchFamily="2" charset="0"/>
                <a:cs typeface="Arial" panose="020B0604020202020204" pitchFamily="34" charset="0"/>
              </a:rPr>
              <a:t>Joe</a:t>
            </a:r>
            <a:endParaRPr lang="en-GB" dirty="0">
              <a:solidFill>
                <a:schemeClr val="bg1"/>
              </a:solidFill>
              <a:latin typeface="Toyota Display" panose="02000503000000020003" pitchFamily="2" charset="0"/>
              <a:cs typeface="Arial" panose="020B0604020202020204" pitchFamily="34" charset="0"/>
            </a:endParaRPr>
          </a:p>
        </p:txBody>
      </p:sp>
      <p:sp>
        <p:nvSpPr>
          <p:cNvPr id="26" name="TextBox 25"/>
          <p:cNvSpPr txBox="1"/>
          <p:nvPr/>
        </p:nvSpPr>
        <p:spPr>
          <a:xfrm>
            <a:off x="2279227" y="5513690"/>
            <a:ext cx="951346" cy="369332"/>
          </a:xfrm>
          <a:prstGeom prst="rect">
            <a:avLst/>
          </a:prstGeom>
          <a:noFill/>
        </p:spPr>
        <p:txBody>
          <a:bodyPr wrap="square" rtlCol="0">
            <a:spAutoFit/>
          </a:bodyPr>
          <a:lstStyle/>
          <a:p>
            <a:r>
              <a:rPr lang="en-GB" dirty="0" smtClean="0">
                <a:solidFill>
                  <a:schemeClr val="bg1"/>
                </a:solidFill>
                <a:latin typeface="Toyota Display" panose="02000503000000020003" pitchFamily="2" charset="0"/>
                <a:cs typeface="Arial" panose="020B0604020202020204" pitchFamily="34" charset="0"/>
              </a:rPr>
              <a:t>Ashley</a:t>
            </a:r>
            <a:endParaRPr lang="en-GB" dirty="0">
              <a:solidFill>
                <a:schemeClr val="bg1"/>
              </a:solidFill>
              <a:latin typeface="Toyota Display" panose="02000503000000020003" pitchFamily="2" charset="0"/>
              <a:cs typeface="Arial" panose="020B0604020202020204" pitchFamily="34" charset="0"/>
            </a:endParaRPr>
          </a:p>
        </p:txBody>
      </p:sp>
      <p:sp>
        <p:nvSpPr>
          <p:cNvPr id="27" name="TextBox 26"/>
          <p:cNvSpPr txBox="1"/>
          <p:nvPr/>
        </p:nvSpPr>
        <p:spPr>
          <a:xfrm>
            <a:off x="6852841" y="3716804"/>
            <a:ext cx="1048282" cy="369332"/>
          </a:xfrm>
          <a:prstGeom prst="rect">
            <a:avLst/>
          </a:prstGeom>
          <a:noFill/>
        </p:spPr>
        <p:txBody>
          <a:bodyPr wrap="square" rtlCol="0">
            <a:spAutoFit/>
          </a:bodyPr>
          <a:lstStyle/>
          <a:p>
            <a:r>
              <a:rPr lang="en-GB" dirty="0" smtClean="0">
                <a:solidFill>
                  <a:schemeClr val="bg1"/>
                </a:solidFill>
                <a:latin typeface="Toyota Display" panose="02000503000000020003" pitchFamily="2" charset="0"/>
                <a:cs typeface="Arial" panose="020B0604020202020204" pitchFamily="34" charset="0"/>
              </a:rPr>
              <a:t>Kareem</a:t>
            </a:r>
            <a:endParaRPr lang="en-GB" dirty="0">
              <a:solidFill>
                <a:schemeClr val="bg1"/>
              </a:solidFill>
              <a:latin typeface="Toyota Display" panose="02000503000000020003" pitchFamily="2" charset="0"/>
              <a:cs typeface="Arial" panose="020B0604020202020204" pitchFamily="34" charset="0"/>
            </a:endParaRPr>
          </a:p>
        </p:txBody>
      </p:sp>
    </p:spTree>
    <p:extLst>
      <p:ext uri="{BB962C8B-B14F-4D97-AF65-F5344CB8AC3E}">
        <p14:creationId xmlns:p14="http://schemas.microsoft.com/office/powerpoint/2010/main" val="13790351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992" y="-32083"/>
            <a:ext cx="4924761" cy="1325033"/>
          </a:xfrm>
        </p:spPr>
        <p:txBody>
          <a:bodyPr/>
          <a:lstStyle/>
          <a:p>
            <a:pPr algn="ctr"/>
            <a:r>
              <a:rPr lang="en-GB" b="1" dirty="0" smtClean="0">
                <a:effectLst>
                  <a:outerShdw blurRad="38100" dist="38100" dir="2700000" algn="tl">
                    <a:srgbClr val="000000">
                      <a:alpha val="43137"/>
                    </a:srgbClr>
                  </a:outerShdw>
                </a:effectLst>
              </a:rPr>
              <a:t>Open Evenings</a:t>
            </a:r>
            <a:endParaRPr lang="en-GB" b="1" dirty="0">
              <a:effectLst>
                <a:outerShdw blurRad="38100" dist="38100" dir="2700000" algn="tl">
                  <a:srgbClr val="000000">
                    <a:alpha val="43137"/>
                  </a:srgbClr>
                </a:outerShdw>
              </a:effectLst>
            </a:endParaRPr>
          </a:p>
        </p:txBody>
      </p:sp>
      <p:sp>
        <p:nvSpPr>
          <p:cNvPr id="3" name="Text Placeholder 2"/>
          <p:cNvSpPr>
            <a:spLocks noGrp="1"/>
          </p:cNvSpPr>
          <p:nvPr>
            <p:ph type="body" sz="quarter" idx="10"/>
          </p:nvPr>
        </p:nvSpPr>
        <p:spPr>
          <a:xfrm>
            <a:off x="7077951" y="2552825"/>
            <a:ext cx="5412509" cy="2818013"/>
          </a:xfrm>
        </p:spPr>
        <p:txBody>
          <a:bodyPr>
            <a:normAutofit/>
          </a:bodyPr>
          <a:lstStyle/>
          <a:p>
            <a:pPr marL="0" indent="0" algn="ctr">
              <a:buNone/>
            </a:pPr>
            <a:r>
              <a:rPr lang="en-GB" sz="1800" b="1" dirty="0" smtClean="0">
                <a:effectLst>
                  <a:outerShdw blurRad="38100" dist="38100" dir="2700000" algn="tl">
                    <a:srgbClr val="000000">
                      <a:alpha val="43137"/>
                    </a:srgbClr>
                  </a:outerShdw>
                </a:effectLst>
              </a:rPr>
              <a:t>Production Apprenticeship Dates</a:t>
            </a:r>
            <a:endParaRPr lang="en-GB" sz="900" b="1" dirty="0" smtClean="0">
              <a:effectLst>
                <a:outerShdw blurRad="38100" dist="38100" dir="2700000" algn="tl">
                  <a:srgbClr val="000000">
                    <a:alpha val="43137"/>
                  </a:srgbClr>
                </a:outerShdw>
              </a:effectLst>
            </a:endParaRPr>
          </a:p>
          <a:p>
            <a:pPr marL="0" indent="0" algn="ctr">
              <a:buNone/>
            </a:pPr>
            <a:r>
              <a:rPr lang="en-GB" sz="1600" dirty="0" smtClean="0"/>
              <a:t>Tuesday 10</a:t>
            </a:r>
            <a:r>
              <a:rPr lang="en-GB" sz="1600" baseline="30000" dirty="0" smtClean="0"/>
              <a:t>th</a:t>
            </a:r>
            <a:r>
              <a:rPr lang="en-GB" sz="1600" dirty="0" smtClean="0"/>
              <a:t> November 2020</a:t>
            </a:r>
          </a:p>
          <a:p>
            <a:pPr marL="0" indent="0" algn="ctr">
              <a:buNone/>
            </a:pPr>
            <a:r>
              <a:rPr lang="en-GB" sz="1600" dirty="0" smtClean="0"/>
              <a:t>Thursday 19</a:t>
            </a:r>
            <a:r>
              <a:rPr lang="en-GB" sz="1600" baseline="30000" dirty="0" smtClean="0"/>
              <a:t>th</a:t>
            </a:r>
            <a:r>
              <a:rPr lang="en-GB" sz="1600" dirty="0" smtClean="0"/>
              <a:t> November 2020</a:t>
            </a:r>
          </a:p>
          <a:p>
            <a:pPr marL="0" indent="0" algn="ctr">
              <a:buNone/>
            </a:pPr>
            <a:endParaRPr lang="en-GB" sz="1600" dirty="0" smtClean="0"/>
          </a:p>
          <a:p>
            <a:pPr marL="0" indent="0">
              <a:buNone/>
            </a:pPr>
            <a:endParaRPr lang="en-GB" sz="1600" b="1" dirty="0">
              <a:effectLst>
                <a:outerShdw blurRad="38100" dist="38100" dir="2700000" algn="tl">
                  <a:srgbClr val="000000">
                    <a:alpha val="43137"/>
                  </a:srgbClr>
                </a:outerShdw>
              </a:effectLst>
            </a:endParaRPr>
          </a:p>
        </p:txBody>
      </p:sp>
      <p:sp>
        <p:nvSpPr>
          <p:cNvPr id="4" name="Rounded Rectangle 3"/>
          <p:cNvSpPr/>
          <p:nvPr/>
        </p:nvSpPr>
        <p:spPr>
          <a:xfrm>
            <a:off x="833153" y="1118275"/>
            <a:ext cx="9584574" cy="980902"/>
          </a:xfrm>
          <a:prstGeom prst="roundRect">
            <a:avLst/>
          </a:prstGeom>
          <a:noFill/>
          <a:ln w="9525"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b="1" dirty="0" smtClean="0">
              <a:solidFill>
                <a:schemeClr val="bg1"/>
              </a:solidFill>
              <a:latin typeface="Toyota Display" panose="02000503000000020003" pitchFamily="2" charset="0"/>
            </a:endParaRPr>
          </a:p>
          <a:p>
            <a:pPr algn="ctr"/>
            <a:r>
              <a:rPr lang="en-GB" b="1" dirty="0" smtClean="0">
                <a:solidFill>
                  <a:schemeClr val="bg1"/>
                </a:solidFill>
                <a:latin typeface="Toyota Display" panose="02000503000000020003" pitchFamily="2" charset="0"/>
              </a:rPr>
              <a:t>If you are interested in attending one of our open events, please ensure you book your place at </a:t>
            </a:r>
            <a:r>
              <a:rPr lang="en-GB" b="1" dirty="0">
                <a:latin typeface="Toyota Display" panose="02000503000000020003" pitchFamily="2" charset="0"/>
                <a:hlinkClick r:id="rId2"/>
              </a:rPr>
              <a:t>https://recruitment.toyotauk.com/</a:t>
            </a:r>
            <a:r>
              <a:rPr lang="en-GB" b="1" dirty="0">
                <a:latin typeface="Toyota Display" panose="02000503000000020003" pitchFamily="2" charset="0"/>
              </a:rPr>
              <a:t> </a:t>
            </a:r>
            <a:r>
              <a:rPr lang="en-GB" b="1" dirty="0" smtClean="0">
                <a:solidFill>
                  <a:schemeClr val="bg1"/>
                </a:solidFill>
                <a:latin typeface="Toyota Display" panose="02000503000000020003" pitchFamily="2" charset="0"/>
              </a:rPr>
              <a:t> Booking is essential.</a:t>
            </a:r>
            <a:endParaRPr lang="en-GB" b="1" dirty="0">
              <a:solidFill>
                <a:schemeClr val="bg1"/>
              </a:solidFill>
              <a:latin typeface="Toyota Display" panose="02000503000000020003" pitchFamily="2" charset="0"/>
            </a:endParaRPr>
          </a:p>
          <a:p>
            <a:pPr algn="ctr"/>
            <a:endParaRPr lang="en-GB" dirty="0" smtClean="0">
              <a:solidFill>
                <a:schemeClr val="bg1"/>
              </a:solidFill>
              <a:latin typeface="Toyota Display" panose="02000503000000020003" pitchFamily="2" charset="0"/>
            </a:endParaRPr>
          </a:p>
        </p:txBody>
      </p:sp>
      <p:sp>
        <p:nvSpPr>
          <p:cNvPr id="5" name="Rectangle 4"/>
          <p:cNvSpPr/>
          <p:nvPr/>
        </p:nvSpPr>
        <p:spPr>
          <a:xfrm>
            <a:off x="173437" y="2967360"/>
            <a:ext cx="3397867" cy="2403478"/>
          </a:xfrm>
          <a:prstGeom prst="rect">
            <a:avLst/>
          </a:prstGeom>
        </p:spPr>
        <p:txBody>
          <a:bodyPr wrap="square">
            <a:spAutoFit/>
          </a:bodyPr>
          <a:lstStyle/>
          <a:p>
            <a:pPr algn="ctr">
              <a:lnSpc>
                <a:spcPct val="119000"/>
              </a:lnSpc>
              <a:spcAft>
                <a:spcPts val="600"/>
              </a:spcAft>
            </a:pPr>
            <a:r>
              <a:rPr lang="en-GB" kern="1400" dirty="0">
                <a:solidFill>
                  <a:srgbClr val="FFFFFF"/>
                </a:solidFill>
                <a:latin typeface="Toyota Display" panose="02000503000000020003" pitchFamily="2" charset="0"/>
              </a:rPr>
              <a:t>Come to our Burnaston site to meet some of our team, and experience where you could be training and working! We will be on hand to answer any questions you may have.</a:t>
            </a:r>
            <a:endParaRPr lang="en-GB" sz="1400" kern="1400" dirty="0">
              <a:solidFill>
                <a:srgbClr val="000000"/>
              </a:solidFill>
              <a:latin typeface="Calibri" panose="020F0502020204030204" pitchFamily="34" charset="0"/>
            </a:endParaRPr>
          </a:p>
          <a:p>
            <a:pPr>
              <a:lnSpc>
                <a:spcPct val="119000"/>
              </a:lnSpc>
              <a:spcAft>
                <a:spcPts val="600"/>
              </a:spcAft>
            </a:pPr>
            <a:r>
              <a:rPr lang="en-GB" sz="1400" kern="1400" dirty="0">
                <a:solidFill>
                  <a:srgbClr val="000000"/>
                </a:solidFill>
                <a:latin typeface="Calibri" panose="020F0502020204030204" pitchFamily="34" charset="0"/>
              </a:rPr>
              <a:t> </a:t>
            </a:r>
            <a:endParaRPr lang="en-GB" sz="1400" kern="1400" dirty="0">
              <a:ln>
                <a:noFill/>
              </a:ln>
              <a:solidFill>
                <a:srgbClr val="000000"/>
              </a:solidFill>
              <a:effectLst/>
              <a:latin typeface="Calibri" panose="020F0502020204030204" pitchFamily="34" charset="0"/>
            </a:endParaRPr>
          </a:p>
        </p:txBody>
      </p:sp>
      <p:sp>
        <p:nvSpPr>
          <p:cNvPr id="6" name="Text Placeholder 2"/>
          <p:cNvSpPr txBox="1">
            <a:spLocks/>
          </p:cNvSpPr>
          <p:nvPr/>
        </p:nvSpPr>
        <p:spPr>
          <a:xfrm>
            <a:off x="7194491" y="4339379"/>
            <a:ext cx="5412509" cy="281801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400" b="0" i="0" kern="1200">
                <a:solidFill>
                  <a:schemeClr val="bg1"/>
                </a:solidFill>
                <a:latin typeface="Toyota Display" charset="0"/>
                <a:ea typeface="Toyota Display" charset="0"/>
                <a:cs typeface="Toyota Display" charset="0"/>
              </a:defRPr>
            </a:lvl1pPr>
            <a:lvl2pPr marL="685800" indent="-228600" algn="l" defTabSz="914400" rtl="0" eaLnBrk="1" latinLnBrk="0" hangingPunct="1">
              <a:lnSpc>
                <a:spcPct val="120000"/>
              </a:lnSpc>
              <a:spcBef>
                <a:spcPts val="500"/>
              </a:spcBef>
              <a:buFont typeface="Arial" panose="020B0604020202020204" pitchFamily="34" charset="0"/>
              <a:buChar char="•"/>
              <a:defRPr sz="2400" b="0" i="0" kern="1200">
                <a:solidFill>
                  <a:schemeClr val="bg1"/>
                </a:solidFill>
                <a:latin typeface="Toyota Display" charset="0"/>
                <a:ea typeface="Toyota Display" charset="0"/>
                <a:cs typeface="Toyota Display" charset="0"/>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chemeClr val="bg1"/>
                </a:solidFill>
                <a:latin typeface="Toyota Display" charset="0"/>
                <a:ea typeface="Toyota Display" charset="0"/>
                <a:cs typeface="Toyota Display" charset="0"/>
              </a:defRPr>
            </a:lvl3pPr>
            <a:lvl4pPr marL="1600200" indent="-228600" algn="l" defTabSz="914400" rtl="0" eaLnBrk="1" latinLnBrk="0" hangingPunct="1">
              <a:lnSpc>
                <a:spcPct val="120000"/>
              </a:lnSpc>
              <a:spcBef>
                <a:spcPts val="500"/>
              </a:spcBef>
              <a:buFont typeface="Arial" panose="020B0604020202020204" pitchFamily="34" charset="0"/>
              <a:buChar char="•"/>
              <a:defRPr sz="1600" b="0" i="0" kern="1200">
                <a:solidFill>
                  <a:schemeClr val="bg1"/>
                </a:solidFill>
                <a:latin typeface="Toyota Display" charset="0"/>
                <a:ea typeface="Toyota Display" charset="0"/>
                <a:cs typeface="Toyota Display" charset="0"/>
              </a:defRPr>
            </a:lvl4pPr>
            <a:lvl5pPr marL="2057400" indent="-228600" algn="l" defTabSz="914400" rtl="0" eaLnBrk="1" latinLnBrk="0" hangingPunct="1">
              <a:lnSpc>
                <a:spcPct val="120000"/>
              </a:lnSpc>
              <a:spcBef>
                <a:spcPts val="500"/>
              </a:spcBef>
              <a:buFont typeface="Arial" panose="020B0604020202020204" pitchFamily="34" charset="0"/>
              <a:buChar char="•"/>
              <a:defRPr sz="1600" b="0" i="0" kern="1200">
                <a:solidFill>
                  <a:schemeClr val="bg1"/>
                </a:solidFill>
                <a:latin typeface="Toyota Display" charset="0"/>
                <a:ea typeface="Toyota Display" charset="0"/>
                <a:cs typeface="Toyota Display"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800" b="1" dirty="0" smtClean="0">
                <a:effectLst>
                  <a:outerShdw blurRad="38100" dist="38100" dir="2700000" algn="tl">
                    <a:srgbClr val="000000">
                      <a:alpha val="43137"/>
                    </a:srgbClr>
                  </a:outerShdw>
                </a:effectLst>
              </a:rPr>
              <a:t>Maintenance Apprenticeship Dates</a:t>
            </a:r>
            <a:endParaRPr lang="en-GB" sz="900" dirty="0">
              <a:effectLst>
                <a:outerShdw blurRad="38100" dist="38100" dir="2700000" algn="tl">
                  <a:srgbClr val="000000">
                    <a:alpha val="43137"/>
                  </a:srgbClr>
                </a:outerShdw>
              </a:effectLst>
            </a:endParaRPr>
          </a:p>
          <a:p>
            <a:pPr marL="0" indent="0" algn="ctr">
              <a:buFont typeface="Arial" panose="020B0604020202020204" pitchFamily="34" charset="0"/>
              <a:buNone/>
            </a:pPr>
            <a:r>
              <a:rPr lang="en-GB" sz="1600" dirty="0" smtClean="0">
                <a:effectLst>
                  <a:outerShdw blurRad="38100" dist="38100" dir="2700000" algn="tl">
                    <a:srgbClr val="000000">
                      <a:alpha val="43137"/>
                    </a:srgbClr>
                  </a:outerShdw>
                </a:effectLst>
              </a:rPr>
              <a:t>Monday 9th November 2020</a:t>
            </a:r>
          </a:p>
          <a:p>
            <a:pPr marL="0" indent="0" algn="ctr">
              <a:buFont typeface="Arial" panose="020B0604020202020204" pitchFamily="34" charset="0"/>
              <a:buNone/>
            </a:pPr>
            <a:r>
              <a:rPr lang="en-GB" sz="1600" dirty="0" smtClean="0">
                <a:effectLst>
                  <a:outerShdw blurRad="38100" dist="38100" dir="2700000" algn="tl">
                    <a:srgbClr val="000000">
                      <a:alpha val="43137"/>
                    </a:srgbClr>
                  </a:outerShdw>
                </a:effectLst>
              </a:rPr>
              <a:t>Wednesday 18</a:t>
            </a:r>
            <a:r>
              <a:rPr lang="en-GB" sz="1600" baseline="30000" dirty="0" smtClean="0">
                <a:effectLst>
                  <a:outerShdw blurRad="38100" dist="38100" dir="2700000" algn="tl">
                    <a:srgbClr val="000000">
                      <a:alpha val="43137"/>
                    </a:srgbClr>
                  </a:outerShdw>
                </a:effectLst>
              </a:rPr>
              <a:t>th</a:t>
            </a:r>
            <a:r>
              <a:rPr lang="en-GB" sz="1600" dirty="0" smtClean="0">
                <a:effectLst>
                  <a:outerShdw blurRad="38100" dist="38100" dir="2700000" algn="tl">
                    <a:srgbClr val="000000">
                      <a:alpha val="43137"/>
                    </a:srgbClr>
                  </a:outerShdw>
                </a:effectLst>
              </a:rPr>
              <a:t> November 2020</a:t>
            </a:r>
            <a:endParaRPr lang="en-GB" sz="1600" dirty="0" smtClean="0"/>
          </a:p>
          <a:p>
            <a:pPr marL="0" indent="0">
              <a:buFont typeface="Arial" panose="020B0604020202020204" pitchFamily="34" charset="0"/>
              <a:buNone/>
            </a:pPr>
            <a:endParaRPr lang="en-GB" sz="1800" b="1" dirty="0">
              <a:effectLst>
                <a:outerShdw blurRad="38100" dist="38100" dir="2700000" algn="tl">
                  <a:srgbClr val="000000">
                    <a:alpha val="43137"/>
                  </a:srgbClr>
                </a:outerShdw>
              </a:effectLst>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8984" y="2667719"/>
            <a:ext cx="3819771" cy="27696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440279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751516" y="2158525"/>
            <a:ext cx="10515600" cy="3556000"/>
          </a:xfrm>
        </p:spPr>
        <p:txBody>
          <a:bodyPr>
            <a:normAutofit/>
          </a:bodyPr>
          <a:lstStyle/>
          <a:p>
            <a:pPr marL="0" indent="0" algn="ctr">
              <a:buNone/>
            </a:pPr>
            <a:r>
              <a:rPr lang="en-GB" sz="2000" b="1" dirty="0" smtClean="0">
                <a:latin typeface="Toyota Display" panose="02000503000000020003" pitchFamily="2" charset="0"/>
              </a:rPr>
              <a:t>To </a:t>
            </a:r>
            <a:r>
              <a:rPr lang="en-GB" sz="2000" b="1" dirty="0">
                <a:latin typeface="Toyota Display" panose="02000503000000020003" pitchFamily="2" charset="0"/>
              </a:rPr>
              <a:t>find out </a:t>
            </a:r>
            <a:r>
              <a:rPr lang="en-GB" sz="2000" b="1" dirty="0" smtClean="0">
                <a:latin typeface="Toyota Display" panose="02000503000000020003" pitchFamily="2" charset="0"/>
              </a:rPr>
              <a:t>more, </a:t>
            </a:r>
            <a:r>
              <a:rPr lang="en-GB" sz="2000" b="1" dirty="0">
                <a:latin typeface="Toyota Display" panose="02000503000000020003" pitchFamily="2" charset="0"/>
              </a:rPr>
              <a:t>or </a:t>
            </a:r>
            <a:r>
              <a:rPr lang="en-GB" sz="2000" b="1" dirty="0" smtClean="0">
                <a:latin typeface="Toyota Display" panose="02000503000000020003" pitchFamily="2" charset="0"/>
              </a:rPr>
              <a:t>apply to one of our apprenticeship opportunities, </a:t>
            </a:r>
            <a:r>
              <a:rPr lang="en-GB" sz="2000" b="1" dirty="0">
                <a:latin typeface="Toyota Display" panose="02000503000000020003" pitchFamily="2" charset="0"/>
              </a:rPr>
              <a:t>visit </a:t>
            </a:r>
            <a:r>
              <a:rPr lang="en-GB" sz="2000" b="1" dirty="0">
                <a:latin typeface="Toyota Display" panose="02000503000000020003" pitchFamily="2" charset="0"/>
                <a:hlinkClick r:id="rId2"/>
              </a:rPr>
              <a:t>https://recruitment.toyotauk.com/</a:t>
            </a:r>
            <a:r>
              <a:rPr lang="en-GB" sz="2000" b="1" dirty="0">
                <a:latin typeface="Toyota Display" panose="02000503000000020003" pitchFamily="2" charset="0"/>
              </a:rPr>
              <a:t> </a:t>
            </a:r>
            <a:endParaRPr lang="en-GB" sz="2000" b="1" dirty="0" smtClean="0">
              <a:latin typeface="Toyota Display" panose="02000503000000020003" pitchFamily="2" charset="0"/>
            </a:endParaRPr>
          </a:p>
          <a:p>
            <a:pPr marL="0" indent="0" algn="ctr">
              <a:buNone/>
            </a:pPr>
            <a:endParaRPr lang="en-GB" sz="2000" b="1" dirty="0">
              <a:latin typeface="Toyota Display" panose="02000503000000020003" pitchFamily="2" charset="0"/>
            </a:endParaRPr>
          </a:p>
          <a:p>
            <a:pPr marL="0" indent="0" algn="ctr">
              <a:buNone/>
            </a:pPr>
            <a:r>
              <a:rPr lang="en-GB" sz="2000" b="1" dirty="0" smtClean="0">
                <a:latin typeface="Toyota Display" panose="02000503000000020003" pitchFamily="2" charset="0"/>
              </a:rPr>
              <a:t>If you have any questions at all, please e-mail </a:t>
            </a:r>
            <a:r>
              <a:rPr lang="en-GB" sz="2000" b="1" dirty="0" smtClean="0">
                <a:latin typeface="Toyota Display" panose="02000503000000020003" pitchFamily="2" charset="0"/>
                <a:hlinkClick r:id="rId3"/>
              </a:rPr>
              <a:t>recruitment@toyotauk.com</a:t>
            </a:r>
            <a:r>
              <a:rPr lang="en-GB" sz="2000" b="1" dirty="0" smtClean="0">
                <a:latin typeface="Toyota Display" panose="02000503000000020003" pitchFamily="2" charset="0"/>
              </a:rPr>
              <a:t> </a:t>
            </a:r>
            <a:endParaRPr lang="en-GB" sz="2000" dirty="0"/>
          </a:p>
        </p:txBody>
      </p:sp>
      <p:sp>
        <p:nvSpPr>
          <p:cNvPr id="4" name="Title 3"/>
          <p:cNvSpPr txBox="1">
            <a:spLocks noGrp="1"/>
          </p:cNvSpPr>
          <p:nvPr>
            <p:ph type="title"/>
          </p:nvPr>
        </p:nvSpPr>
        <p:spPr>
          <a:xfrm>
            <a:off x="3971635" y="627238"/>
            <a:ext cx="3773978" cy="757130"/>
          </a:xfrm>
          <a:prstGeom prst="rect">
            <a:avLst/>
          </a:prstGeom>
          <a:noFill/>
        </p:spPr>
        <p:txBody>
          <a:bodyPr wrap="square" rtlCol="0">
            <a:spAutoFit/>
          </a:bodyPr>
          <a:lstStyle/>
          <a:p>
            <a:pPr algn="ctr"/>
            <a:r>
              <a:rPr lang="en-GB" sz="4800" b="1" dirty="0" smtClean="0">
                <a:latin typeface="Toyota Display" panose="02000503000000020003" pitchFamily="2" charset="0"/>
              </a:rPr>
              <a:t>Thank you!</a:t>
            </a:r>
            <a:endParaRPr lang="en-GB" sz="4800" b="1" dirty="0">
              <a:latin typeface="Toyota Display" panose="02000503000000020003" pitchFamily="2" charset="0"/>
            </a:endParaRPr>
          </a:p>
        </p:txBody>
      </p:sp>
    </p:spTree>
    <p:extLst>
      <p:ext uri="{BB962C8B-B14F-4D97-AF65-F5344CB8AC3E}">
        <p14:creationId xmlns:p14="http://schemas.microsoft.com/office/powerpoint/2010/main" val="19776837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1795</TotalTime>
  <Words>801</Words>
  <Application>Microsoft Office PowerPoint</Application>
  <PresentationFormat>Widescreen</PresentationFormat>
  <Paragraphs>93</Paragraphs>
  <Slides>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Calibri Light</vt:lpstr>
      <vt:lpstr>Gotham Medium</vt:lpstr>
      <vt:lpstr>Toyota Display</vt:lpstr>
      <vt:lpstr>Toyota Text</vt:lpstr>
      <vt:lpstr>Office Theme</vt:lpstr>
      <vt:lpstr>with Toyota Motor Manufacturing (UK) ltd.</vt:lpstr>
      <vt:lpstr>Where are we located?</vt:lpstr>
      <vt:lpstr>What apprenticeship schemes do we offer?</vt:lpstr>
      <vt:lpstr>Production Apprenticeship</vt:lpstr>
      <vt:lpstr> Maintenance Apprenticeship</vt:lpstr>
      <vt:lpstr>Our current apprentices</vt:lpstr>
      <vt:lpstr>Open Evenings</vt:lpstr>
      <vt:lpstr>Thank you!</vt:lpstr>
    </vt:vector>
  </TitlesOfParts>
  <Company>Toyota Motor Europe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with Toyota Motor Manufacturing (UK) ltd</dc:title>
  <dc:creator>Courtney Briggs (TMUK)</dc:creator>
  <cp:lastModifiedBy>Courtney Briggs (TMUK)</cp:lastModifiedBy>
  <cp:revision>65</cp:revision>
  <dcterms:created xsi:type="dcterms:W3CDTF">2020-09-30T08:31:01Z</dcterms:created>
  <dcterms:modified xsi:type="dcterms:W3CDTF">2020-10-22T06:22:28Z</dcterms:modified>
  <cp:category>Not Protected</cp:category>
</cp:coreProperties>
</file>